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92" r:id="rId3"/>
    <p:sldId id="290" r:id="rId4"/>
    <p:sldId id="291" r:id="rId5"/>
    <p:sldId id="263" r:id="rId6"/>
    <p:sldId id="286" r:id="rId7"/>
    <p:sldId id="257" r:id="rId8"/>
    <p:sldId id="293" r:id="rId9"/>
    <p:sldId id="264" r:id="rId10"/>
    <p:sldId id="266" r:id="rId11"/>
    <p:sldId id="269" r:id="rId12"/>
    <p:sldId id="271" r:id="rId13"/>
    <p:sldId id="272" r:id="rId14"/>
    <p:sldId id="273" r:id="rId15"/>
    <p:sldId id="274" r:id="rId16"/>
    <p:sldId id="275" r:id="rId17"/>
    <p:sldId id="276" r:id="rId18"/>
    <p:sldId id="277" r:id="rId19"/>
    <p:sldId id="284" r:id="rId20"/>
    <p:sldId id="285" r:id="rId21"/>
    <p:sldId id="294" r:id="rId22"/>
    <p:sldId id="287" r:id="rId23"/>
    <p:sldId id="288" r:id="rId24"/>
    <p:sldId id="289" r:id="rId2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annes Resch" initials="JR" lastIdx="4" clrIdx="0">
    <p:extLst>
      <p:ext uri="{19B8F6BF-5375-455C-9EA6-DF929625EA0E}">
        <p15:presenceInfo xmlns:p15="http://schemas.microsoft.com/office/powerpoint/2012/main" userId="a3133b406b7503d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5" autoAdjust="0"/>
    <p:restoredTop sz="94660"/>
  </p:normalViewPr>
  <p:slideViewPr>
    <p:cSldViewPr snapToGrid="0">
      <p:cViewPr varScale="1">
        <p:scale>
          <a:sx n="46" d="100"/>
          <a:sy n="46" d="100"/>
        </p:scale>
        <p:origin x="66" y="10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E4C5C8-5F00-46D3-A62C-74EE7F7783F8}" type="datetimeFigureOut">
              <a:rPr lang="de-DE" smtClean="0"/>
              <a:t>07.03.2022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FE35B6-5FBF-437C-95CB-D4958A4D941B}" type="slidenum">
              <a:rPr lang="de-DE" smtClean="0"/>
              <a:t>‹Nr.›</a:t>
            </a:fld>
            <a:endParaRPr lang="de-DE"/>
          </a:p>
        </p:txBody>
      </p:sp>
    </p:spTree>
    <p:extLst>
      <p:ext uri="{BB962C8B-B14F-4D97-AF65-F5344CB8AC3E}">
        <p14:creationId xmlns:p14="http://schemas.microsoft.com/office/powerpoint/2010/main" val="218227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6CFEA886-8DCC-4980-BC79-6C235E29A17E}"/>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8215E5D3-60C1-4749-948E-98BAD638DB3C}" type="slidenum">
              <a:t>5</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CF1C6AB1-8950-42C9-A383-9E79415A069A}"/>
              </a:ext>
            </a:extLst>
          </p:cNvPr>
          <p:cNvSpPr>
            <a:spLocks noGrp="1" noRot="1" noChangeAspect="1"/>
          </p:cNvSpPr>
          <p:nvPr>
            <p:ph type="sldImg"/>
          </p:nvPr>
        </p:nvSpPr>
        <p:spPr>
          <a:xfrm>
            <a:off x="938210" y="750886"/>
            <a:ext cx="5008561" cy="3757607"/>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0CD9738C-8489-4E0A-8E9D-FEC491631E33}"/>
              </a:ext>
            </a:extLst>
          </p:cNvPr>
          <p:cNvSpPr txBox="1">
            <a:spLocks noGrp="1"/>
          </p:cNvSpPr>
          <p:nvPr>
            <p:ph type="body" sz="quarter" idx="1"/>
          </p:nvPr>
        </p:nvSpPr>
        <p:spPr>
          <a:xfrm>
            <a:off x="688680" y="4759195"/>
            <a:ext cx="5506919" cy="4510076"/>
          </a:xfrm>
        </p:spPr>
        <p:txBody>
          <a:bodyPr anchor="ct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FB403639-5322-4022-95E6-DE0C33F880D8}"/>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3E9D8D00-A1AC-47EF-A42E-F34B7B46D39E}" type="slidenum">
              <a:t>6</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05B24EF3-665C-46CC-BDAC-7D31C4FC8F2D}"/>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A4372ED2-9414-4D0E-AA06-494E3B79F2EB}"/>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52297D82-90FB-4F8E-83E0-23F2AFD72F2F}"/>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72F3DC40-999F-4A6E-8CEC-F9D5ECDC4CA7}" type="slidenum">
              <a:t>7</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2C6F53CA-C063-4CA6-9E93-D509B28B810F}"/>
              </a:ext>
            </a:extLst>
          </p:cNvPr>
          <p:cNvSpPr>
            <a:spLocks noGrp="1" noRot="1" noChangeAspect="1"/>
          </p:cNvSpPr>
          <p:nvPr>
            <p:ph type="sldImg"/>
          </p:nvPr>
        </p:nvSpPr>
        <p:spPr>
          <a:xfrm>
            <a:off x="107950" y="750888"/>
            <a:ext cx="6656388" cy="3744912"/>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F485B986-60E8-4857-A57F-4980DB4D2370}"/>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42C3B721-B44C-4B77-91F9-B4433FCDE54C}"/>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A4549C6B-EBDE-493A-909D-99A793B06579}" type="slidenum">
              <a:t>8</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442E1992-DAB9-4AC4-B480-D3AB4D50DC2B}"/>
              </a:ext>
            </a:extLst>
          </p:cNvPr>
          <p:cNvSpPr>
            <a:spLocks noGrp="1" noRot="1" noChangeAspect="1"/>
          </p:cNvSpPr>
          <p:nvPr>
            <p:ph type="sldImg"/>
          </p:nvPr>
        </p:nvSpPr>
        <p:spPr>
          <a:xfrm>
            <a:off x="107950" y="750888"/>
            <a:ext cx="6656388" cy="3744912"/>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DFA5F329-D762-4783-8ECF-1F7021095FCB}"/>
              </a:ext>
            </a:extLst>
          </p:cNvPr>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962707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3D202042-3A21-4C3D-B3E2-33125AE7736D}"/>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C74691A6-8237-4AE5-B48C-A2D1314211B5}" type="slidenum">
              <a:t>9</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512FC024-E37D-4B57-8027-71E170ACBB3A}"/>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51E8026D-7341-42B1-86BE-9729F572CCC3}"/>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392E17F8-CD78-4F5D-9560-0E3EEBFA8522}"/>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1B613D10-2DE5-4422-85C1-2E7481B529FD}" type="slidenum">
              <a:t>10</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C38CD08E-F4D4-42A5-9BA6-1030D1AC334B}"/>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4F132845-32AE-4FE7-8C98-4C6CA7B1B943}"/>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E08EBB80-8551-4BC5-BDFC-1C416ACD6341}"/>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A457348E-028F-404B-9FA7-20BEFB3337C0}" type="slidenum">
              <a:t>11</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84C7451F-198A-47F3-AC1C-0C5071D84F80}"/>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1A9B2D71-89C5-47ED-8F28-3ED7979314A9}"/>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BF0D1E9D-7532-454B-A371-21DFA24D82BB}"/>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0C8BA8D2-1231-42D9-8D73-147933847513}" type="slidenum">
              <a:t>12</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EE741C68-3A1F-47E4-B4CD-EF96F7A94E6B}"/>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055636A4-AE5E-4F65-95F2-1A8422D4FA0D}"/>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C1296022-4AFC-45B9-BCA1-5F89A3BA666B}"/>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88EE35BA-C4E9-4A64-A2B6-C25AB80E67EE}" type="slidenum">
              <a:t>13</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95A32FAD-B9F9-4BFD-99A3-9B54B7DECB73}"/>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99E8EBC7-AAEE-48FB-838B-8BBB6AF76722}"/>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6F30D49D-E54A-4C7B-84FA-9C9531A8D3DF}"/>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F8CA008A-0DA2-4FD5-A7D0-9A87D0EDDD8D}" type="slidenum">
              <a:t>14</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9C95D426-09E0-437E-BFBA-C0F1CBD52D4D}"/>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4D45EB56-A2E9-438F-9FBF-E1085EF8C5AC}"/>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7A2CA1F9-69A5-47E1-892C-514AA267C20F}"/>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DABC94D4-33D9-4B0E-AC68-08D2533B4663}" type="slidenum">
              <a:t>15</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CAEEBBE8-0828-4072-A069-C8981932616D}"/>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AB52B668-CB76-4A04-95A5-A465C54E6034}"/>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49AF1D60-2C3B-4EC4-9A76-B2D934FA9294}"/>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3923BAB0-43F9-4CC6-A440-7DC0E8BD6106}" type="slidenum">
              <a:t>16</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A8D90738-2B7F-40AF-B334-7993755CD4FC}"/>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156BBDE2-42FF-4F53-BDCD-1FB149E586A1}"/>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818619BE-C05E-45B5-B29B-4A1DA950C215}"/>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987362EF-3062-4CC8-9E09-D3A35DA64F3F}" type="slidenum">
              <a:t>17</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C8EEB8EE-0C6C-4C94-A4E6-9E6A38A796EA}"/>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923D5FFC-05D2-4AAE-AF53-4CF3CA395824}"/>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1628964C-085E-4548-8748-FCBFC21F39CC}"/>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E1166EBE-91EC-4A15-B32A-321782E2168E}" type="slidenum">
              <a:t>18</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867A7337-0CF0-405F-B0C1-A88998EE585C}"/>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5D30DC29-1472-4D50-8543-1D822EB08D23}"/>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5C643F35-BE1B-4E58-AFE9-48B2A59C184B}"/>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B24D6327-5E0A-4EDD-83A7-745DB8664302}" type="slidenum">
              <a:t>19</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B3440534-2C8C-4550-9627-EDA4CF9DA21C}"/>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C9B636A1-859E-4BD3-AD1C-EECBA15B4F8E}"/>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7016A2A6-A5B6-47C7-AE90-AF19F6539130}"/>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96D481CD-FDA2-4574-9103-A3E059038BC0}" type="slidenum">
              <a:t>20</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15DD7CBC-A79E-45F8-8C5B-E1569974916A}"/>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8A5279E8-1739-44EC-B63B-3416E4A4C957}"/>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FB403639-5322-4022-95E6-DE0C33F880D8}"/>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3E9D8D00-A1AC-47EF-A42E-F34B7B46D39E}" type="slidenum">
              <a:t>21</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05B24EF3-665C-46CC-BDAC-7D31C4FC8F2D}"/>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A4372ED2-9414-4D0E-AA06-494E3B79F2EB}"/>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3F2FA0AA-389C-446C-8C89-CF6E1A2A58B9}"/>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2296341F-4016-4F9F-98F1-BA3CC5495602}" type="slidenum">
              <a:t>22</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EEBAA4E8-B170-477E-9DD9-1991B8381135}"/>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509F1D98-D3A7-4109-BD22-0888B3D30237}"/>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1FD67FCD-F53C-4C53-BE9F-3E7924CD182F}"/>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1F886351-5F9F-49AE-805E-9603EC4EDA25}" type="slidenum">
              <a:t>23</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F0D04DBF-E1B4-4AB2-9D0D-3405B1EB4570}"/>
              </a:ext>
            </a:extLst>
          </p:cNvPr>
          <p:cNvSpPr>
            <a:spLocks noGrp="1" noRot="1" noChangeAspect="1"/>
          </p:cNvSpPr>
          <p:nvPr>
            <p:ph type="sldImg"/>
          </p:nvPr>
        </p:nvSpPr>
        <p:spPr>
          <a:xfrm>
            <a:off x="939802" y="750886"/>
            <a:ext cx="4992688" cy="3744916"/>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4303295E-C882-4265-AACC-D4B6AEB9FB6D}"/>
              </a:ext>
            </a:extLst>
          </p:cNvPr>
          <p:cNvSpPr txBox="1">
            <a:spLocks noGrp="1"/>
          </p:cNvSpPr>
          <p:nvPr>
            <p:ph type="body" sz="quarter" idx="1"/>
          </p:nvPr>
        </p:nvSpPr>
        <p:spPr/>
        <p:txBody>
          <a:bodyPr>
            <a:spAutoFit/>
          </a:bodyPr>
          <a:lstStyle/>
          <a:p>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5">
            <a:extLst>
              <a:ext uri="{FF2B5EF4-FFF2-40B4-BE49-F238E27FC236}">
                <a16:creationId xmlns:a16="http://schemas.microsoft.com/office/drawing/2014/main" id="{04CFB64B-6716-4814-A47C-C9D019D75A89}"/>
              </a:ext>
            </a:extLst>
          </p:cNvPr>
          <p:cNvSpPr txBox="1"/>
          <p:nvPr/>
        </p:nvSpPr>
        <p:spPr>
          <a:xfrm>
            <a:off x="3900601" y="9515164"/>
            <a:ext cx="2969998" cy="489240"/>
          </a:xfrm>
          <a:prstGeom prst="rect">
            <a:avLst/>
          </a:prstGeom>
          <a:noFill/>
          <a:ln cap="flat">
            <a:noFill/>
          </a:ln>
        </p:spPr>
        <p:txBody>
          <a:bodyPr vert="horz" wrap="square" lIns="90004" tIns="46798" rIns="90004" bIns="46798" anchor="b" anchorCtr="0" compatLnSpc="1">
            <a:noAutofit/>
          </a:bodyPr>
          <a:lstStyle/>
          <a:p>
            <a:pPr marL="0" marR="0" lvl="0" indent="0" algn="r" defTabSz="914400" rtl="0" fontAlgn="auto" hangingPunct="1">
              <a:lnSpc>
                <a:spcPct val="100000"/>
              </a:lnSpc>
              <a:spcBef>
                <a:spcPts val="0"/>
              </a:spcBef>
              <a:spcAft>
                <a:spcPts val="0"/>
              </a:spcAft>
              <a:buNone/>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75D33071-364C-4CBB-841A-CA829936DF79}" type="slidenum">
              <a:t>24</a:t>
            </a:fld>
            <a:endParaRPr lang="de-DE" sz="1200" b="0" i="0" u="none" strike="noStrike" kern="1200" cap="none" spc="0" baseline="0">
              <a:solidFill>
                <a:srgbClr val="000000"/>
              </a:solidFill>
              <a:uFillTx/>
              <a:latin typeface="Arial" pitchFamily="18"/>
              <a:ea typeface="Lucida Sans Unicode" pitchFamily="2"/>
              <a:cs typeface="Lucida Sans Unicode" pitchFamily="2"/>
            </a:endParaRPr>
          </a:p>
        </p:txBody>
      </p:sp>
      <p:sp>
        <p:nvSpPr>
          <p:cNvPr id="3" name="Folienbildplatzhalter 1">
            <a:extLst>
              <a:ext uri="{FF2B5EF4-FFF2-40B4-BE49-F238E27FC236}">
                <a16:creationId xmlns:a16="http://schemas.microsoft.com/office/drawing/2014/main" id="{6D5E6D3D-A29D-4BB6-B760-2A8B23E31ED3}"/>
              </a:ext>
            </a:extLst>
          </p:cNvPr>
          <p:cNvSpPr>
            <a:spLocks noGrp="1" noRot="1" noChangeAspect="1"/>
          </p:cNvSpPr>
          <p:nvPr>
            <p:ph type="sldImg"/>
          </p:nvPr>
        </p:nvSpPr>
        <p:spPr>
          <a:xfrm>
            <a:off x="107950" y="750888"/>
            <a:ext cx="6656388" cy="3744912"/>
          </a:xfrm>
          <a:solidFill>
            <a:srgbClr val="4472C4"/>
          </a:solidFill>
          <a:ln w="25402">
            <a:solidFill>
              <a:srgbClr val="2F528F"/>
            </a:solidFill>
            <a:prstDash val="solid"/>
          </a:ln>
        </p:spPr>
      </p:sp>
      <p:sp>
        <p:nvSpPr>
          <p:cNvPr id="4" name="Notizenplatzhalter 2">
            <a:extLst>
              <a:ext uri="{FF2B5EF4-FFF2-40B4-BE49-F238E27FC236}">
                <a16:creationId xmlns:a16="http://schemas.microsoft.com/office/drawing/2014/main" id="{6F514A1D-8598-47F3-A150-23C98D1C1BA0}"/>
              </a:ext>
            </a:extLst>
          </p:cNvPr>
          <p:cNvSpPr txBox="1">
            <a:spLocks noGrp="1"/>
          </p:cNvSpPr>
          <p:nvPr>
            <p:ph type="body" sz="quarter" idx="1"/>
          </p:nvPr>
        </p:nvSpPr>
        <p:spPr/>
        <p:txBody>
          <a:bodyPr>
            <a:spAutoFit/>
          </a:bodyPr>
          <a:lstStyle/>
          <a:p>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07FAF7-6498-4080-A285-55735B790B23}"/>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5036A68-58F4-44D3-81F4-6414BF8D9E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C4CF8D7-BB84-4365-BFD8-A14524635B7E}"/>
              </a:ext>
            </a:extLst>
          </p:cNvPr>
          <p:cNvSpPr>
            <a:spLocks noGrp="1"/>
          </p:cNvSpPr>
          <p:nvPr>
            <p:ph type="dt" sz="half" idx="10"/>
          </p:nvPr>
        </p:nvSpPr>
        <p:spPr/>
        <p:txBody>
          <a:bodyPr/>
          <a:lstStyle/>
          <a:p>
            <a:fld id="{CD26475F-4D97-4F27-9110-2692B4AAA252}" type="datetimeFigureOut">
              <a:rPr lang="de-DE" smtClean="0"/>
              <a:t>07.03.2022</a:t>
            </a:fld>
            <a:endParaRPr lang="de-DE"/>
          </a:p>
        </p:txBody>
      </p:sp>
      <p:sp>
        <p:nvSpPr>
          <p:cNvPr id="5" name="Fußzeilenplatzhalter 4">
            <a:extLst>
              <a:ext uri="{FF2B5EF4-FFF2-40B4-BE49-F238E27FC236}">
                <a16:creationId xmlns:a16="http://schemas.microsoft.com/office/drawing/2014/main" id="{F537CECE-5148-4132-AD13-9E9F9793EAA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3E45F1B-81AE-4028-8DB7-FEF57EB108F0}"/>
              </a:ext>
            </a:extLst>
          </p:cNvPr>
          <p:cNvSpPr>
            <a:spLocks noGrp="1"/>
          </p:cNvSpPr>
          <p:nvPr>
            <p:ph type="sldNum" sz="quarter" idx="12"/>
          </p:nvPr>
        </p:nvSpPr>
        <p:spPr/>
        <p:txBody>
          <a:bodyPr/>
          <a:lstStyle/>
          <a:p>
            <a:fld id="{A1068EAA-0F10-4320-9C7E-8A393A8AC45C}" type="slidenum">
              <a:rPr lang="de-DE" smtClean="0"/>
              <a:t>‹Nr.›</a:t>
            </a:fld>
            <a:endParaRPr lang="de-DE"/>
          </a:p>
        </p:txBody>
      </p:sp>
    </p:spTree>
    <p:extLst>
      <p:ext uri="{BB962C8B-B14F-4D97-AF65-F5344CB8AC3E}">
        <p14:creationId xmlns:p14="http://schemas.microsoft.com/office/powerpoint/2010/main" val="4009848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F26A95-5DC7-4732-99D8-AD9DA727F03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3814E9B-D2A9-4A79-A04E-9DA62B3BD7D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5851872-DD75-4485-9896-0F3EA72844C1}"/>
              </a:ext>
            </a:extLst>
          </p:cNvPr>
          <p:cNvSpPr>
            <a:spLocks noGrp="1"/>
          </p:cNvSpPr>
          <p:nvPr>
            <p:ph type="dt" sz="half" idx="10"/>
          </p:nvPr>
        </p:nvSpPr>
        <p:spPr/>
        <p:txBody>
          <a:bodyPr/>
          <a:lstStyle/>
          <a:p>
            <a:fld id="{CD26475F-4D97-4F27-9110-2692B4AAA252}" type="datetimeFigureOut">
              <a:rPr lang="de-DE" smtClean="0"/>
              <a:t>07.03.2022</a:t>
            </a:fld>
            <a:endParaRPr lang="de-DE"/>
          </a:p>
        </p:txBody>
      </p:sp>
      <p:sp>
        <p:nvSpPr>
          <p:cNvPr id="5" name="Fußzeilenplatzhalter 4">
            <a:extLst>
              <a:ext uri="{FF2B5EF4-FFF2-40B4-BE49-F238E27FC236}">
                <a16:creationId xmlns:a16="http://schemas.microsoft.com/office/drawing/2014/main" id="{D847F28A-7455-44A2-9BD3-91E89B268CD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C3670DF-A5A2-4C51-AFC9-523A13405B36}"/>
              </a:ext>
            </a:extLst>
          </p:cNvPr>
          <p:cNvSpPr>
            <a:spLocks noGrp="1"/>
          </p:cNvSpPr>
          <p:nvPr>
            <p:ph type="sldNum" sz="quarter" idx="12"/>
          </p:nvPr>
        </p:nvSpPr>
        <p:spPr/>
        <p:txBody>
          <a:bodyPr/>
          <a:lstStyle/>
          <a:p>
            <a:fld id="{A1068EAA-0F10-4320-9C7E-8A393A8AC45C}" type="slidenum">
              <a:rPr lang="de-DE" smtClean="0"/>
              <a:t>‹Nr.›</a:t>
            </a:fld>
            <a:endParaRPr lang="de-DE"/>
          </a:p>
        </p:txBody>
      </p:sp>
    </p:spTree>
    <p:extLst>
      <p:ext uri="{BB962C8B-B14F-4D97-AF65-F5344CB8AC3E}">
        <p14:creationId xmlns:p14="http://schemas.microsoft.com/office/powerpoint/2010/main" val="1665235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56033A-9366-4E13-99D4-AFCC62951880}"/>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684AE413-B2FF-4B9F-A511-EFC819E682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9A80369-B3A6-4C57-9B05-C58A1F3ED076}"/>
              </a:ext>
            </a:extLst>
          </p:cNvPr>
          <p:cNvSpPr>
            <a:spLocks noGrp="1"/>
          </p:cNvSpPr>
          <p:nvPr>
            <p:ph type="dt" sz="half" idx="10"/>
          </p:nvPr>
        </p:nvSpPr>
        <p:spPr/>
        <p:txBody>
          <a:bodyPr/>
          <a:lstStyle/>
          <a:p>
            <a:fld id="{CD26475F-4D97-4F27-9110-2692B4AAA252}" type="datetimeFigureOut">
              <a:rPr lang="de-DE" smtClean="0"/>
              <a:t>07.03.2022</a:t>
            </a:fld>
            <a:endParaRPr lang="de-DE"/>
          </a:p>
        </p:txBody>
      </p:sp>
      <p:sp>
        <p:nvSpPr>
          <p:cNvPr id="5" name="Fußzeilenplatzhalter 4">
            <a:extLst>
              <a:ext uri="{FF2B5EF4-FFF2-40B4-BE49-F238E27FC236}">
                <a16:creationId xmlns:a16="http://schemas.microsoft.com/office/drawing/2014/main" id="{E78D3DFE-9A2B-4722-B2CB-8B257A64E44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04BD951-338C-4056-AD5D-EEA303093455}"/>
              </a:ext>
            </a:extLst>
          </p:cNvPr>
          <p:cNvSpPr>
            <a:spLocks noGrp="1"/>
          </p:cNvSpPr>
          <p:nvPr>
            <p:ph type="sldNum" sz="quarter" idx="12"/>
          </p:nvPr>
        </p:nvSpPr>
        <p:spPr/>
        <p:txBody>
          <a:bodyPr/>
          <a:lstStyle/>
          <a:p>
            <a:fld id="{A1068EAA-0F10-4320-9C7E-8A393A8AC45C}" type="slidenum">
              <a:rPr lang="de-DE" smtClean="0"/>
              <a:t>‹Nr.›</a:t>
            </a:fld>
            <a:endParaRPr lang="de-DE"/>
          </a:p>
        </p:txBody>
      </p:sp>
    </p:spTree>
    <p:extLst>
      <p:ext uri="{BB962C8B-B14F-4D97-AF65-F5344CB8AC3E}">
        <p14:creationId xmlns:p14="http://schemas.microsoft.com/office/powerpoint/2010/main" val="1505580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0F0B3A-4626-4EEB-ACA6-D63BC0DCA33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5D43150-F10F-431E-BC87-A715AD30DC0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DB604DE-AA49-4477-9BEA-8C521F6091A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8EF112F1-D825-454B-9C6D-00E3E1339745}"/>
              </a:ext>
            </a:extLst>
          </p:cNvPr>
          <p:cNvSpPr>
            <a:spLocks noGrp="1"/>
          </p:cNvSpPr>
          <p:nvPr>
            <p:ph type="dt" sz="half" idx="10"/>
          </p:nvPr>
        </p:nvSpPr>
        <p:spPr/>
        <p:txBody>
          <a:bodyPr/>
          <a:lstStyle/>
          <a:p>
            <a:fld id="{CD26475F-4D97-4F27-9110-2692B4AAA252}" type="datetimeFigureOut">
              <a:rPr lang="de-DE" smtClean="0"/>
              <a:t>07.03.2022</a:t>
            </a:fld>
            <a:endParaRPr lang="de-DE"/>
          </a:p>
        </p:txBody>
      </p:sp>
      <p:sp>
        <p:nvSpPr>
          <p:cNvPr id="6" name="Fußzeilenplatzhalter 5">
            <a:extLst>
              <a:ext uri="{FF2B5EF4-FFF2-40B4-BE49-F238E27FC236}">
                <a16:creationId xmlns:a16="http://schemas.microsoft.com/office/drawing/2014/main" id="{291297BC-53AA-48CC-89E8-04CEBD825CA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733BF92-6DD5-4E0A-A966-0FBC2EB2D075}"/>
              </a:ext>
            </a:extLst>
          </p:cNvPr>
          <p:cNvSpPr>
            <a:spLocks noGrp="1"/>
          </p:cNvSpPr>
          <p:nvPr>
            <p:ph type="sldNum" sz="quarter" idx="12"/>
          </p:nvPr>
        </p:nvSpPr>
        <p:spPr/>
        <p:txBody>
          <a:bodyPr/>
          <a:lstStyle/>
          <a:p>
            <a:fld id="{A1068EAA-0F10-4320-9C7E-8A393A8AC45C}" type="slidenum">
              <a:rPr lang="de-DE" smtClean="0"/>
              <a:t>‹Nr.›</a:t>
            </a:fld>
            <a:endParaRPr lang="de-DE"/>
          </a:p>
        </p:txBody>
      </p:sp>
    </p:spTree>
    <p:extLst>
      <p:ext uri="{BB962C8B-B14F-4D97-AF65-F5344CB8AC3E}">
        <p14:creationId xmlns:p14="http://schemas.microsoft.com/office/powerpoint/2010/main" val="2044159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637DF5-91FD-4D03-AFBA-B4E6742DBB0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D86C92B-8034-4CA9-AE78-58BDE05E26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49FF14F-D45C-4A0C-BC0F-543598720CC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4EA5A41-C8D9-4302-BB6B-24CB98B663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9B20465E-E7EA-409E-BFA2-32EF34237BAD}"/>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9B057E7-6D0D-434E-A22B-6EF6211E8478}"/>
              </a:ext>
            </a:extLst>
          </p:cNvPr>
          <p:cNvSpPr>
            <a:spLocks noGrp="1"/>
          </p:cNvSpPr>
          <p:nvPr>
            <p:ph type="dt" sz="half" idx="10"/>
          </p:nvPr>
        </p:nvSpPr>
        <p:spPr/>
        <p:txBody>
          <a:bodyPr/>
          <a:lstStyle/>
          <a:p>
            <a:fld id="{CD26475F-4D97-4F27-9110-2692B4AAA252}" type="datetimeFigureOut">
              <a:rPr lang="de-DE" smtClean="0"/>
              <a:t>07.03.2022</a:t>
            </a:fld>
            <a:endParaRPr lang="de-DE"/>
          </a:p>
        </p:txBody>
      </p:sp>
      <p:sp>
        <p:nvSpPr>
          <p:cNvPr id="8" name="Fußzeilenplatzhalter 7">
            <a:extLst>
              <a:ext uri="{FF2B5EF4-FFF2-40B4-BE49-F238E27FC236}">
                <a16:creationId xmlns:a16="http://schemas.microsoft.com/office/drawing/2014/main" id="{78A64C6D-BAAB-4712-BE17-F600F910AC2B}"/>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620A5376-1132-4415-8F40-F91A3B84AA54}"/>
              </a:ext>
            </a:extLst>
          </p:cNvPr>
          <p:cNvSpPr>
            <a:spLocks noGrp="1"/>
          </p:cNvSpPr>
          <p:nvPr>
            <p:ph type="sldNum" sz="quarter" idx="12"/>
          </p:nvPr>
        </p:nvSpPr>
        <p:spPr/>
        <p:txBody>
          <a:bodyPr/>
          <a:lstStyle/>
          <a:p>
            <a:fld id="{A1068EAA-0F10-4320-9C7E-8A393A8AC45C}" type="slidenum">
              <a:rPr lang="de-DE" smtClean="0"/>
              <a:t>‹Nr.›</a:t>
            </a:fld>
            <a:endParaRPr lang="de-DE"/>
          </a:p>
        </p:txBody>
      </p:sp>
    </p:spTree>
    <p:extLst>
      <p:ext uri="{BB962C8B-B14F-4D97-AF65-F5344CB8AC3E}">
        <p14:creationId xmlns:p14="http://schemas.microsoft.com/office/powerpoint/2010/main" val="1694135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FE235A-BA52-413A-8ACF-6BFCC30C0FE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3A4D32C8-9D52-4596-86D9-F55327351073}"/>
              </a:ext>
            </a:extLst>
          </p:cNvPr>
          <p:cNvSpPr>
            <a:spLocks noGrp="1"/>
          </p:cNvSpPr>
          <p:nvPr>
            <p:ph type="dt" sz="half" idx="10"/>
          </p:nvPr>
        </p:nvSpPr>
        <p:spPr/>
        <p:txBody>
          <a:bodyPr/>
          <a:lstStyle/>
          <a:p>
            <a:fld id="{CD26475F-4D97-4F27-9110-2692B4AAA252}" type="datetimeFigureOut">
              <a:rPr lang="de-DE" smtClean="0"/>
              <a:t>07.03.2022</a:t>
            </a:fld>
            <a:endParaRPr lang="de-DE"/>
          </a:p>
        </p:txBody>
      </p:sp>
      <p:sp>
        <p:nvSpPr>
          <p:cNvPr id="4" name="Fußzeilenplatzhalter 3">
            <a:extLst>
              <a:ext uri="{FF2B5EF4-FFF2-40B4-BE49-F238E27FC236}">
                <a16:creationId xmlns:a16="http://schemas.microsoft.com/office/drawing/2014/main" id="{E3E7C128-851D-42BD-ABA0-F25373ECD4A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19B14414-623F-4831-B661-7CFB69470A6C}"/>
              </a:ext>
            </a:extLst>
          </p:cNvPr>
          <p:cNvSpPr>
            <a:spLocks noGrp="1"/>
          </p:cNvSpPr>
          <p:nvPr>
            <p:ph type="sldNum" sz="quarter" idx="12"/>
          </p:nvPr>
        </p:nvSpPr>
        <p:spPr/>
        <p:txBody>
          <a:bodyPr/>
          <a:lstStyle/>
          <a:p>
            <a:fld id="{A1068EAA-0F10-4320-9C7E-8A393A8AC45C}" type="slidenum">
              <a:rPr lang="de-DE" smtClean="0"/>
              <a:t>‹Nr.›</a:t>
            </a:fld>
            <a:endParaRPr lang="de-DE"/>
          </a:p>
        </p:txBody>
      </p:sp>
    </p:spTree>
    <p:extLst>
      <p:ext uri="{BB962C8B-B14F-4D97-AF65-F5344CB8AC3E}">
        <p14:creationId xmlns:p14="http://schemas.microsoft.com/office/powerpoint/2010/main" val="425987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B5A8AB3-EDD2-461D-A0CB-B940C20E474B}"/>
              </a:ext>
            </a:extLst>
          </p:cNvPr>
          <p:cNvSpPr>
            <a:spLocks noGrp="1"/>
          </p:cNvSpPr>
          <p:nvPr>
            <p:ph type="dt" sz="half" idx="10"/>
          </p:nvPr>
        </p:nvSpPr>
        <p:spPr/>
        <p:txBody>
          <a:bodyPr/>
          <a:lstStyle/>
          <a:p>
            <a:fld id="{CD26475F-4D97-4F27-9110-2692B4AAA252}" type="datetimeFigureOut">
              <a:rPr lang="de-DE" smtClean="0"/>
              <a:t>07.03.2022</a:t>
            </a:fld>
            <a:endParaRPr lang="de-DE"/>
          </a:p>
        </p:txBody>
      </p:sp>
      <p:sp>
        <p:nvSpPr>
          <p:cNvPr id="3" name="Fußzeilenplatzhalter 2">
            <a:extLst>
              <a:ext uri="{FF2B5EF4-FFF2-40B4-BE49-F238E27FC236}">
                <a16:creationId xmlns:a16="http://schemas.microsoft.com/office/drawing/2014/main" id="{5D8E45C4-4216-4F31-A0B1-302D09A14CCB}"/>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BD84A75-A160-4ABD-B8C2-3FF501AE8E48}"/>
              </a:ext>
            </a:extLst>
          </p:cNvPr>
          <p:cNvSpPr>
            <a:spLocks noGrp="1"/>
          </p:cNvSpPr>
          <p:nvPr>
            <p:ph type="sldNum" sz="quarter" idx="12"/>
          </p:nvPr>
        </p:nvSpPr>
        <p:spPr/>
        <p:txBody>
          <a:bodyPr/>
          <a:lstStyle/>
          <a:p>
            <a:fld id="{A1068EAA-0F10-4320-9C7E-8A393A8AC45C}" type="slidenum">
              <a:rPr lang="de-DE" smtClean="0"/>
              <a:t>‹Nr.›</a:t>
            </a:fld>
            <a:endParaRPr lang="de-DE"/>
          </a:p>
        </p:txBody>
      </p:sp>
    </p:spTree>
    <p:extLst>
      <p:ext uri="{BB962C8B-B14F-4D97-AF65-F5344CB8AC3E}">
        <p14:creationId xmlns:p14="http://schemas.microsoft.com/office/powerpoint/2010/main" val="3161965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51714D-77CF-45CC-A22B-C46D7DEAC2A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E43ECF2-6C18-4D82-BFFE-5F2D32AFC6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A058A44-4CFF-412E-8670-601834E13B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5F3A19E-28B7-4285-9DDB-1A35826900A2}"/>
              </a:ext>
            </a:extLst>
          </p:cNvPr>
          <p:cNvSpPr>
            <a:spLocks noGrp="1"/>
          </p:cNvSpPr>
          <p:nvPr>
            <p:ph type="dt" sz="half" idx="10"/>
          </p:nvPr>
        </p:nvSpPr>
        <p:spPr/>
        <p:txBody>
          <a:bodyPr/>
          <a:lstStyle/>
          <a:p>
            <a:fld id="{CD26475F-4D97-4F27-9110-2692B4AAA252}" type="datetimeFigureOut">
              <a:rPr lang="de-DE" smtClean="0"/>
              <a:t>07.03.2022</a:t>
            </a:fld>
            <a:endParaRPr lang="de-DE"/>
          </a:p>
        </p:txBody>
      </p:sp>
      <p:sp>
        <p:nvSpPr>
          <p:cNvPr id="6" name="Fußzeilenplatzhalter 5">
            <a:extLst>
              <a:ext uri="{FF2B5EF4-FFF2-40B4-BE49-F238E27FC236}">
                <a16:creationId xmlns:a16="http://schemas.microsoft.com/office/drawing/2014/main" id="{F2D632FC-E956-4CCE-8C4D-AFE182B8367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54DD0A1-879C-4FB4-9BF8-D02E6BACC7F9}"/>
              </a:ext>
            </a:extLst>
          </p:cNvPr>
          <p:cNvSpPr>
            <a:spLocks noGrp="1"/>
          </p:cNvSpPr>
          <p:nvPr>
            <p:ph type="sldNum" sz="quarter" idx="12"/>
          </p:nvPr>
        </p:nvSpPr>
        <p:spPr/>
        <p:txBody>
          <a:bodyPr/>
          <a:lstStyle/>
          <a:p>
            <a:fld id="{A1068EAA-0F10-4320-9C7E-8A393A8AC45C}" type="slidenum">
              <a:rPr lang="de-DE" smtClean="0"/>
              <a:t>‹Nr.›</a:t>
            </a:fld>
            <a:endParaRPr lang="de-DE"/>
          </a:p>
        </p:txBody>
      </p:sp>
    </p:spTree>
    <p:extLst>
      <p:ext uri="{BB962C8B-B14F-4D97-AF65-F5344CB8AC3E}">
        <p14:creationId xmlns:p14="http://schemas.microsoft.com/office/powerpoint/2010/main" val="795205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CA0EF2-1C10-4054-86AB-5563C943D0B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376CD9C-B2FF-405D-B07F-9D7B57CC6D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B95B72B3-090B-4B53-814B-B53345BA97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E09D96F-4D61-4498-ABC2-2D8E9310882E}"/>
              </a:ext>
            </a:extLst>
          </p:cNvPr>
          <p:cNvSpPr>
            <a:spLocks noGrp="1"/>
          </p:cNvSpPr>
          <p:nvPr>
            <p:ph type="dt" sz="half" idx="10"/>
          </p:nvPr>
        </p:nvSpPr>
        <p:spPr/>
        <p:txBody>
          <a:bodyPr/>
          <a:lstStyle/>
          <a:p>
            <a:fld id="{CD26475F-4D97-4F27-9110-2692B4AAA252}" type="datetimeFigureOut">
              <a:rPr lang="de-DE" smtClean="0"/>
              <a:t>07.03.2022</a:t>
            </a:fld>
            <a:endParaRPr lang="de-DE"/>
          </a:p>
        </p:txBody>
      </p:sp>
      <p:sp>
        <p:nvSpPr>
          <p:cNvPr id="6" name="Fußzeilenplatzhalter 5">
            <a:extLst>
              <a:ext uri="{FF2B5EF4-FFF2-40B4-BE49-F238E27FC236}">
                <a16:creationId xmlns:a16="http://schemas.microsoft.com/office/drawing/2014/main" id="{78E2FD80-23B6-4D50-B81A-1B3D4E7FC2A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203EFE9-FC2A-4B90-82D8-2F799D0A6959}"/>
              </a:ext>
            </a:extLst>
          </p:cNvPr>
          <p:cNvSpPr>
            <a:spLocks noGrp="1"/>
          </p:cNvSpPr>
          <p:nvPr>
            <p:ph type="sldNum" sz="quarter" idx="12"/>
          </p:nvPr>
        </p:nvSpPr>
        <p:spPr/>
        <p:txBody>
          <a:bodyPr/>
          <a:lstStyle/>
          <a:p>
            <a:fld id="{A1068EAA-0F10-4320-9C7E-8A393A8AC45C}" type="slidenum">
              <a:rPr lang="de-DE" smtClean="0"/>
              <a:t>‹Nr.›</a:t>
            </a:fld>
            <a:endParaRPr lang="de-DE"/>
          </a:p>
        </p:txBody>
      </p:sp>
    </p:spTree>
    <p:extLst>
      <p:ext uri="{BB962C8B-B14F-4D97-AF65-F5344CB8AC3E}">
        <p14:creationId xmlns:p14="http://schemas.microsoft.com/office/powerpoint/2010/main" val="2556231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1EBC2F-0B95-4DE8-956E-ECFD049A783F}"/>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C7DA2D39-1929-459D-9569-5581D5F31DF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1731EAB-1561-4BF4-92BC-1E1516726BD0}"/>
              </a:ext>
            </a:extLst>
          </p:cNvPr>
          <p:cNvSpPr>
            <a:spLocks noGrp="1"/>
          </p:cNvSpPr>
          <p:nvPr>
            <p:ph type="dt" sz="half" idx="10"/>
          </p:nvPr>
        </p:nvSpPr>
        <p:spPr/>
        <p:txBody>
          <a:bodyPr/>
          <a:lstStyle/>
          <a:p>
            <a:fld id="{CD26475F-4D97-4F27-9110-2692B4AAA252}" type="datetimeFigureOut">
              <a:rPr lang="de-DE" smtClean="0"/>
              <a:t>07.03.2022</a:t>
            </a:fld>
            <a:endParaRPr lang="de-DE"/>
          </a:p>
        </p:txBody>
      </p:sp>
      <p:sp>
        <p:nvSpPr>
          <p:cNvPr id="5" name="Fußzeilenplatzhalter 4">
            <a:extLst>
              <a:ext uri="{FF2B5EF4-FFF2-40B4-BE49-F238E27FC236}">
                <a16:creationId xmlns:a16="http://schemas.microsoft.com/office/drawing/2014/main" id="{83DC3DC7-9506-4B30-86E0-6357AE3C215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EC37EC6-35FF-47CF-8163-B08AB6A75D50}"/>
              </a:ext>
            </a:extLst>
          </p:cNvPr>
          <p:cNvSpPr>
            <a:spLocks noGrp="1"/>
          </p:cNvSpPr>
          <p:nvPr>
            <p:ph type="sldNum" sz="quarter" idx="12"/>
          </p:nvPr>
        </p:nvSpPr>
        <p:spPr/>
        <p:txBody>
          <a:bodyPr/>
          <a:lstStyle/>
          <a:p>
            <a:fld id="{A1068EAA-0F10-4320-9C7E-8A393A8AC45C}" type="slidenum">
              <a:rPr lang="de-DE" smtClean="0"/>
              <a:t>‹Nr.›</a:t>
            </a:fld>
            <a:endParaRPr lang="de-DE"/>
          </a:p>
        </p:txBody>
      </p:sp>
    </p:spTree>
    <p:extLst>
      <p:ext uri="{BB962C8B-B14F-4D97-AF65-F5344CB8AC3E}">
        <p14:creationId xmlns:p14="http://schemas.microsoft.com/office/powerpoint/2010/main" val="2767831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097EF7B1-B123-4426-91F3-3C759328CC6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47DD411-FEF9-4592-B423-0DB662120FD3}"/>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77A50EA-6562-490B-9DF0-C34C467F3142}"/>
              </a:ext>
            </a:extLst>
          </p:cNvPr>
          <p:cNvSpPr>
            <a:spLocks noGrp="1"/>
          </p:cNvSpPr>
          <p:nvPr>
            <p:ph type="dt" sz="half" idx="10"/>
          </p:nvPr>
        </p:nvSpPr>
        <p:spPr/>
        <p:txBody>
          <a:bodyPr/>
          <a:lstStyle/>
          <a:p>
            <a:fld id="{CD26475F-4D97-4F27-9110-2692B4AAA252}" type="datetimeFigureOut">
              <a:rPr lang="de-DE" smtClean="0"/>
              <a:t>07.03.2022</a:t>
            </a:fld>
            <a:endParaRPr lang="de-DE"/>
          </a:p>
        </p:txBody>
      </p:sp>
      <p:sp>
        <p:nvSpPr>
          <p:cNvPr id="5" name="Fußzeilenplatzhalter 4">
            <a:extLst>
              <a:ext uri="{FF2B5EF4-FFF2-40B4-BE49-F238E27FC236}">
                <a16:creationId xmlns:a16="http://schemas.microsoft.com/office/drawing/2014/main" id="{FDBDB03C-B319-470F-8B00-25214209B89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55D55A8-AA7F-4781-8288-112129977455}"/>
              </a:ext>
            </a:extLst>
          </p:cNvPr>
          <p:cNvSpPr>
            <a:spLocks noGrp="1"/>
          </p:cNvSpPr>
          <p:nvPr>
            <p:ph type="sldNum" sz="quarter" idx="12"/>
          </p:nvPr>
        </p:nvSpPr>
        <p:spPr/>
        <p:txBody>
          <a:bodyPr/>
          <a:lstStyle/>
          <a:p>
            <a:fld id="{A1068EAA-0F10-4320-9C7E-8A393A8AC45C}" type="slidenum">
              <a:rPr lang="de-DE" smtClean="0"/>
              <a:t>‹Nr.›</a:t>
            </a:fld>
            <a:endParaRPr lang="de-DE"/>
          </a:p>
        </p:txBody>
      </p:sp>
    </p:spTree>
    <p:extLst>
      <p:ext uri="{BB962C8B-B14F-4D97-AF65-F5344CB8AC3E}">
        <p14:creationId xmlns:p14="http://schemas.microsoft.com/office/powerpoint/2010/main" val="1241933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E8F9281-B545-4E87-B41C-439B7C78EE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752A9DCB-5C43-4788-A981-7E9944E503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25B10F3-7D81-40CB-9FC7-0D433C0BEB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26475F-4D97-4F27-9110-2692B4AAA252}" type="datetimeFigureOut">
              <a:rPr lang="de-DE" smtClean="0"/>
              <a:t>07.03.2022</a:t>
            </a:fld>
            <a:endParaRPr lang="de-DE"/>
          </a:p>
        </p:txBody>
      </p:sp>
      <p:sp>
        <p:nvSpPr>
          <p:cNvPr id="5" name="Fußzeilenplatzhalter 4">
            <a:extLst>
              <a:ext uri="{FF2B5EF4-FFF2-40B4-BE49-F238E27FC236}">
                <a16:creationId xmlns:a16="http://schemas.microsoft.com/office/drawing/2014/main" id="{98E7B644-9606-4C87-AEBE-37C146C116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BD0ACEF4-2F85-4DAB-A441-8131627011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068EAA-0F10-4320-9C7E-8A393A8AC45C}" type="slidenum">
              <a:rPr lang="de-DE" smtClean="0"/>
              <a:t>‹Nr.›</a:t>
            </a:fld>
            <a:endParaRPr lang="de-DE"/>
          </a:p>
        </p:txBody>
      </p:sp>
    </p:spTree>
    <p:extLst>
      <p:ext uri="{BB962C8B-B14F-4D97-AF65-F5344CB8AC3E}">
        <p14:creationId xmlns:p14="http://schemas.microsoft.com/office/powerpoint/2010/main" val="5229384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mailto:Johannes.Resch@t-online.de"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hyperlink" Target="http://www.johannes-resch.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D14D00-2958-46CE-B675-475763CAE124}"/>
              </a:ext>
            </a:extLst>
          </p:cNvPr>
          <p:cNvSpPr>
            <a:spLocks noGrp="1"/>
          </p:cNvSpPr>
          <p:nvPr>
            <p:ph type="ctrTitle"/>
          </p:nvPr>
        </p:nvSpPr>
        <p:spPr/>
        <p:txBody>
          <a:bodyPr/>
          <a:lstStyle/>
          <a:p>
            <a:r>
              <a:rPr lang="de-DE" dirty="0"/>
              <a:t>Die Enteignung der Eltern durch unser Sozialrecht</a:t>
            </a:r>
          </a:p>
        </p:txBody>
      </p:sp>
      <p:sp>
        <p:nvSpPr>
          <p:cNvPr id="3" name="Untertitel 2">
            <a:extLst>
              <a:ext uri="{FF2B5EF4-FFF2-40B4-BE49-F238E27FC236}">
                <a16:creationId xmlns:a16="http://schemas.microsoft.com/office/drawing/2014/main" id="{3663A72C-71E7-4EDE-94EC-A0D68157C05B}"/>
              </a:ext>
            </a:extLst>
          </p:cNvPr>
          <p:cNvSpPr>
            <a:spLocks noGrp="1"/>
          </p:cNvSpPr>
          <p:nvPr>
            <p:ph type="subTitle" idx="1"/>
          </p:nvPr>
        </p:nvSpPr>
        <p:spPr/>
        <p:txBody>
          <a:bodyPr/>
          <a:lstStyle/>
          <a:p>
            <a:r>
              <a:rPr lang="de-DE" sz="3600" dirty="0"/>
              <a:t>Folgen für Familie und Gesellschaft</a:t>
            </a:r>
          </a:p>
          <a:p>
            <a:endParaRPr lang="de-DE" dirty="0"/>
          </a:p>
          <a:p>
            <a:r>
              <a:rPr lang="de-DE" sz="2800" dirty="0"/>
              <a:t>Johannes Resch</a:t>
            </a:r>
          </a:p>
          <a:p>
            <a:endParaRPr lang="de-DE" dirty="0"/>
          </a:p>
        </p:txBody>
      </p:sp>
    </p:spTree>
    <p:extLst>
      <p:ext uri="{BB962C8B-B14F-4D97-AF65-F5344CB8AC3E}">
        <p14:creationId xmlns:p14="http://schemas.microsoft.com/office/powerpoint/2010/main" val="40700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2">
            <a:extLst>
              <a:ext uri="{FF2B5EF4-FFF2-40B4-BE49-F238E27FC236}">
                <a16:creationId xmlns:a16="http://schemas.microsoft.com/office/drawing/2014/main" id="{9FEAD337-52E2-4E00-BAB9-8A1F14DA6F36}"/>
              </a:ext>
            </a:extLst>
          </p:cNvPr>
          <p:cNvPicPr>
            <a:picLocks noChangeAspect="1"/>
          </p:cNvPicPr>
          <p:nvPr/>
        </p:nvPicPr>
        <p:blipFill>
          <a:blip r:embed="rId2"/>
          <a:stretch>
            <a:fillRect/>
          </a:stretch>
        </p:blipFill>
        <p:spPr>
          <a:xfrm>
            <a:off x="1724491" y="213201"/>
            <a:ext cx="8743008" cy="6431606"/>
          </a:xfrm>
          <a:prstGeom prst="rect">
            <a:avLst/>
          </a:prstGeom>
          <a:noFill/>
          <a:ln cap="flat">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2">
            <a:extLst>
              <a:ext uri="{FF2B5EF4-FFF2-40B4-BE49-F238E27FC236}">
                <a16:creationId xmlns:a16="http://schemas.microsoft.com/office/drawing/2014/main" id="{03348D29-DAE7-4D27-B0EE-C2383A81E9FA}"/>
              </a:ext>
            </a:extLst>
          </p:cNvPr>
          <p:cNvPicPr>
            <a:picLocks noChangeAspect="1"/>
          </p:cNvPicPr>
          <p:nvPr/>
        </p:nvPicPr>
        <p:blipFill>
          <a:blip r:embed="rId2"/>
          <a:stretch>
            <a:fillRect/>
          </a:stretch>
        </p:blipFill>
        <p:spPr>
          <a:xfrm>
            <a:off x="1524000" y="944876"/>
            <a:ext cx="9144000" cy="4968236"/>
          </a:xfrm>
          <a:prstGeom prst="rect">
            <a:avLst/>
          </a:prstGeom>
          <a:noFill/>
          <a:ln cap="flat">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2">
            <a:extLst>
              <a:ext uri="{FF2B5EF4-FFF2-40B4-BE49-F238E27FC236}">
                <a16:creationId xmlns:a16="http://schemas.microsoft.com/office/drawing/2014/main" id="{4A56D95C-0B60-4DB0-92CD-3C129AE9E41B}"/>
              </a:ext>
            </a:extLst>
          </p:cNvPr>
          <p:cNvPicPr>
            <a:picLocks noChangeAspect="1"/>
          </p:cNvPicPr>
          <p:nvPr/>
        </p:nvPicPr>
        <p:blipFill>
          <a:blip r:embed="rId2"/>
          <a:stretch>
            <a:fillRect/>
          </a:stretch>
        </p:blipFill>
        <p:spPr>
          <a:xfrm>
            <a:off x="1524000" y="937151"/>
            <a:ext cx="9144000" cy="4983699"/>
          </a:xfrm>
          <a:prstGeom prst="rect">
            <a:avLst/>
          </a:prstGeom>
          <a:noFill/>
          <a:ln cap="flat">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1C21642C-AE27-4A38-8300-CFE19EC5A879}"/>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772842B9-7B12-4A2B-B8D7-0771192CC041}"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5</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AC5B35EA-D7D0-4883-8F10-7E619B7A0E1E}"/>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0004" tIns="46798" rIns="90004" bIns="46798" anchor="t" anchorCtr="0" compatLnSpc="1">
            <a:noAutofit/>
          </a:bodyPr>
          <a:lstStyle/>
          <a:p>
            <a:pPr algn="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1C0C671A-91F3-4553-99A4-0AB4560335A2}" type="slidenum">
              <a:rPr lang="de-DE" sz="1400">
                <a:solidFill>
                  <a:srgbClr val="000000"/>
                </a:solidFill>
                <a:latin typeface="Arial" pitchFamily="18"/>
                <a:ea typeface="Microsoft YaHei" pitchFamily="2"/>
                <a:cs typeface="Microsoft YaHei" pitchFamily="2"/>
              </a:rPr>
              <a:pPr algn="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5</a:t>
            </a:fld>
            <a:endParaRPr lang="de-DE" sz="1400">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648B5A5E-0B0B-414F-B173-4B762DEE93E7}"/>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  </a:t>
            </a:r>
          </a:p>
        </p:txBody>
      </p:sp>
      <p:sp>
        <p:nvSpPr>
          <p:cNvPr id="5" name="Freihandform: Form 3">
            <a:extLst>
              <a:ext uri="{FF2B5EF4-FFF2-40B4-BE49-F238E27FC236}">
                <a16:creationId xmlns:a16="http://schemas.microsoft.com/office/drawing/2014/main" id="{0D49E101-B281-422C-9DFA-E1140E8F219D}"/>
              </a:ext>
            </a:extLst>
          </p:cNvPr>
          <p:cNvSpPr/>
          <p:nvPr/>
        </p:nvSpPr>
        <p:spPr>
          <a:xfrm>
            <a:off x="1776357" y="260283"/>
            <a:ext cx="8712357" cy="540072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0004" tIns="46798" rIns="90004" bIns="46798" anchor="t" anchorCtr="0" compatLnSpc="1">
            <a:noAutofit/>
          </a:bodyPr>
          <a:lstStyle/>
          <a:p>
            <a:pPr marL="342717" indent="-316080">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800" b="1">
                <a:solidFill>
                  <a:srgbClr val="FF0066"/>
                </a:solidFill>
                <a:latin typeface="Arial" pitchFamily="18"/>
                <a:ea typeface="Microsoft YaHei" pitchFamily="2"/>
                <a:cs typeface="Microsoft YaHei" pitchFamily="2"/>
              </a:rPr>
              <a:t>        Früher:</a:t>
            </a:r>
            <a:r>
              <a:rPr lang="de-DE" sz="2800" b="1">
                <a:solidFill>
                  <a:srgbClr val="000000"/>
                </a:solidFill>
                <a:latin typeface="Arial" pitchFamily="18"/>
                <a:ea typeface="Microsoft YaHei" pitchFamily="2"/>
                <a:cs typeface="Microsoft YaHei" pitchFamily="2"/>
              </a:rPr>
              <a:t> Vor der Sozialgesetzgebung                       </a:t>
            </a:r>
            <a:r>
              <a:rPr lang="de-DE" b="1">
                <a:solidFill>
                  <a:srgbClr val="000000"/>
                </a:solidFill>
                <a:latin typeface="Arial" pitchFamily="18"/>
                <a:ea typeface="Microsoft YaHei" pitchFamily="2"/>
                <a:cs typeface="Microsoft YaHei" pitchFamily="2"/>
              </a:rPr>
              <a:t>familiärer                                                                          private</a:t>
            </a:r>
          </a:p>
          <a:p>
            <a:pPr marL="342717" indent="-316080" algn="ctr">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     Generationenvertrag                                                      Vermögensbildung                                                                                                                                                    </a:t>
            </a:r>
          </a:p>
          <a:p>
            <a:pPr marL="342717" indent="-316080" algn="ctr">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    </a:t>
            </a:r>
          </a:p>
        </p:txBody>
      </p:sp>
      <p:sp>
        <p:nvSpPr>
          <p:cNvPr id="6" name="Freihandform: Form 4">
            <a:extLst>
              <a:ext uri="{FF2B5EF4-FFF2-40B4-BE49-F238E27FC236}">
                <a16:creationId xmlns:a16="http://schemas.microsoft.com/office/drawing/2014/main" id="{5321D1DE-FEC3-4A0B-AB14-DD3BC5FAA1BD}"/>
              </a:ext>
            </a:extLst>
          </p:cNvPr>
          <p:cNvSpPr/>
          <p:nvPr/>
        </p:nvSpPr>
        <p:spPr>
          <a:xfrm>
            <a:off x="2208356" y="1555916"/>
            <a:ext cx="2089083" cy="865077"/>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38157" cap="sq">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a:t>
            </a:r>
          </a:p>
        </p:txBody>
      </p:sp>
      <p:sp>
        <p:nvSpPr>
          <p:cNvPr id="7" name="Freihandform: Form 5">
            <a:extLst>
              <a:ext uri="{FF2B5EF4-FFF2-40B4-BE49-F238E27FC236}">
                <a16:creationId xmlns:a16="http://schemas.microsoft.com/office/drawing/2014/main" id="{0F9866CF-248B-4F33-9EEE-40FE60269190}"/>
              </a:ext>
            </a:extLst>
          </p:cNvPr>
          <p:cNvSpPr/>
          <p:nvPr/>
        </p:nvSpPr>
        <p:spPr>
          <a:xfrm>
            <a:off x="7897798" y="1555916"/>
            <a:ext cx="2085837" cy="865077"/>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38157" cap="sq">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ohne Kinder</a:t>
            </a:r>
          </a:p>
        </p:txBody>
      </p:sp>
      <p:sp>
        <p:nvSpPr>
          <p:cNvPr id="8" name="Freihandform: Form 6">
            <a:extLst>
              <a:ext uri="{FF2B5EF4-FFF2-40B4-BE49-F238E27FC236}">
                <a16:creationId xmlns:a16="http://schemas.microsoft.com/office/drawing/2014/main" id="{C1695720-C9E8-4042-B39A-886885A25F6E}"/>
              </a:ext>
            </a:extLst>
          </p:cNvPr>
          <p:cNvSpPr/>
          <p:nvPr/>
        </p:nvSpPr>
        <p:spPr>
          <a:xfrm>
            <a:off x="7897798" y="3139922"/>
            <a:ext cx="2085837" cy="86544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38157" cap="sq">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Ersparnisse</a:t>
            </a:r>
          </a:p>
        </p:txBody>
      </p:sp>
      <p:sp>
        <p:nvSpPr>
          <p:cNvPr id="9" name="Freihandform: Form 7">
            <a:extLst>
              <a:ext uri="{FF2B5EF4-FFF2-40B4-BE49-F238E27FC236}">
                <a16:creationId xmlns:a16="http://schemas.microsoft.com/office/drawing/2014/main" id="{53318972-2AD2-4EEC-B168-6EB6F6F44F38}"/>
              </a:ext>
            </a:extLst>
          </p:cNvPr>
          <p:cNvSpPr/>
          <p:nvPr/>
        </p:nvSpPr>
        <p:spPr>
          <a:xfrm>
            <a:off x="7897798" y="4651197"/>
            <a:ext cx="2085837" cy="86544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38157" cap="sq">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Rentner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ohne Kinder</a:t>
            </a:r>
          </a:p>
        </p:txBody>
      </p:sp>
      <p:sp>
        <p:nvSpPr>
          <p:cNvPr id="10" name="Freihandform: Form 8">
            <a:extLst>
              <a:ext uri="{FF2B5EF4-FFF2-40B4-BE49-F238E27FC236}">
                <a16:creationId xmlns:a16="http://schemas.microsoft.com/office/drawing/2014/main" id="{160DA4F6-7E19-4E27-A7AA-AE799DBDE617}"/>
              </a:ext>
            </a:extLst>
          </p:cNvPr>
          <p:cNvSpPr/>
          <p:nvPr/>
        </p:nvSpPr>
        <p:spPr>
          <a:xfrm>
            <a:off x="2208356" y="3139922"/>
            <a:ext cx="2089083" cy="86544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38157" cap="sq">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Kinder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800" b="1">
                <a:solidFill>
                  <a:srgbClr val="000000"/>
                </a:solidFill>
                <a:latin typeface="Arial" pitchFamily="18"/>
                <a:ea typeface="Microsoft YaHei" pitchFamily="2"/>
                <a:cs typeface="Microsoft YaHei" pitchFamily="2"/>
              </a:rPr>
              <a:t>===================================-</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p:txBody>
      </p:sp>
      <p:sp>
        <p:nvSpPr>
          <p:cNvPr id="11" name="Freihandform: Form 9">
            <a:extLst>
              <a:ext uri="{FF2B5EF4-FFF2-40B4-BE49-F238E27FC236}">
                <a16:creationId xmlns:a16="http://schemas.microsoft.com/office/drawing/2014/main" id="{E7012D84-59FB-4259-AB79-25705363C8F8}"/>
              </a:ext>
            </a:extLst>
          </p:cNvPr>
          <p:cNvSpPr/>
          <p:nvPr/>
        </p:nvSpPr>
        <p:spPr>
          <a:xfrm>
            <a:off x="2208356" y="4651197"/>
            <a:ext cx="2089083" cy="86544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38157" cap="sq">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 im</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Rentenalter</a:t>
            </a:r>
          </a:p>
        </p:txBody>
      </p:sp>
      <p:sp>
        <p:nvSpPr>
          <p:cNvPr id="12" name="Freihandform: Form 10">
            <a:extLst>
              <a:ext uri="{FF2B5EF4-FFF2-40B4-BE49-F238E27FC236}">
                <a16:creationId xmlns:a16="http://schemas.microsoft.com/office/drawing/2014/main" id="{1C9F9D69-2282-4894-8C6F-6CEF4AE9F154}"/>
              </a:ext>
            </a:extLst>
          </p:cNvPr>
          <p:cNvSpPr/>
          <p:nvPr/>
        </p:nvSpPr>
        <p:spPr>
          <a:xfrm>
            <a:off x="5197438" y="2160719"/>
            <a:ext cx="2085837" cy="865077"/>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3236" cap="sq">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 sorgen für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Ihre Kinder.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Kinderlose sparen.</a:t>
            </a:r>
          </a:p>
        </p:txBody>
      </p:sp>
      <p:sp>
        <p:nvSpPr>
          <p:cNvPr id="13" name="Freihandform: Form 11">
            <a:extLst>
              <a:ext uri="{FF2B5EF4-FFF2-40B4-BE49-F238E27FC236}">
                <a16:creationId xmlns:a16="http://schemas.microsoft.com/office/drawing/2014/main" id="{D1237E22-E813-49DF-8639-C67D9D61D779}"/>
              </a:ext>
            </a:extLst>
          </p:cNvPr>
          <p:cNvSpPr/>
          <p:nvPr/>
        </p:nvSpPr>
        <p:spPr>
          <a:xfrm>
            <a:off x="4800716" y="3718078"/>
            <a:ext cx="2735281" cy="122364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sq">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Die arbeitsfähig gewordenen</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Kinder sorgen für ihre Eltern.</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Kinderlose zehren von</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ihren Ersparnissen.</a:t>
            </a:r>
          </a:p>
        </p:txBody>
      </p:sp>
      <p:sp>
        <p:nvSpPr>
          <p:cNvPr id="14" name="Gerader Verbinder 12">
            <a:extLst>
              <a:ext uri="{FF2B5EF4-FFF2-40B4-BE49-F238E27FC236}">
                <a16:creationId xmlns:a16="http://schemas.microsoft.com/office/drawing/2014/main" id="{440C1131-9E8A-4379-ABF5-2B6A6C724F92}"/>
              </a:ext>
            </a:extLst>
          </p:cNvPr>
          <p:cNvSpPr/>
          <p:nvPr/>
        </p:nvSpPr>
        <p:spPr>
          <a:xfrm>
            <a:off x="3217798" y="2565358"/>
            <a:ext cx="1801" cy="503276"/>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sq">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5" name="Gerader Verbinder 13">
            <a:extLst>
              <a:ext uri="{FF2B5EF4-FFF2-40B4-BE49-F238E27FC236}">
                <a16:creationId xmlns:a16="http://schemas.microsoft.com/office/drawing/2014/main" id="{81C24E7B-4CC5-4C64-9126-532F400CBBEF}"/>
              </a:ext>
            </a:extLst>
          </p:cNvPr>
          <p:cNvSpPr/>
          <p:nvPr/>
        </p:nvSpPr>
        <p:spPr>
          <a:xfrm>
            <a:off x="3217798" y="4078443"/>
            <a:ext cx="1801" cy="50292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sq">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6" name="Gerader Verbinder 14">
            <a:extLst>
              <a:ext uri="{FF2B5EF4-FFF2-40B4-BE49-F238E27FC236}">
                <a16:creationId xmlns:a16="http://schemas.microsoft.com/office/drawing/2014/main" id="{4D687999-78AD-4577-AEE4-EA85AA4AD598}"/>
              </a:ext>
            </a:extLst>
          </p:cNvPr>
          <p:cNvSpPr/>
          <p:nvPr/>
        </p:nvSpPr>
        <p:spPr>
          <a:xfrm>
            <a:off x="8977439" y="2565358"/>
            <a:ext cx="1435" cy="503276"/>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sq">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7" name="Gerader Verbinder 15">
            <a:extLst>
              <a:ext uri="{FF2B5EF4-FFF2-40B4-BE49-F238E27FC236}">
                <a16:creationId xmlns:a16="http://schemas.microsoft.com/office/drawing/2014/main" id="{30DDCA7F-2B82-4DF6-AAE1-9D5D608557E3}"/>
              </a:ext>
            </a:extLst>
          </p:cNvPr>
          <p:cNvSpPr/>
          <p:nvPr/>
        </p:nvSpPr>
        <p:spPr>
          <a:xfrm>
            <a:off x="8977439" y="4078443"/>
            <a:ext cx="1435" cy="50292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sq">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8" name="Freihandform: Form 16">
            <a:extLst>
              <a:ext uri="{FF2B5EF4-FFF2-40B4-BE49-F238E27FC236}">
                <a16:creationId xmlns:a16="http://schemas.microsoft.com/office/drawing/2014/main" id="{887A8829-9E66-4277-B7A5-DA53474494E6}"/>
              </a:ext>
            </a:extLst>
          </p:cNvPr>
          <p:cNvSpPr/>
          <p:nvPr/>
        </p:nvSpPr>
        <p:spPr>
          <a:xfrm>
            <a:off x="2423998" y="5805361"/>
            <a:ext cx="7343994" cy="719276"/>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sq">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 und Kinderlose haben als Arbeitsfähige und im Alter bei</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vergleichbarer Lebensarbeitsleistung </a:t>
            </a:r>
            <a:r>
              <a:rPr lang="de-DE" b="1">
                <a:solidFill>
                  <a:srgbClr val="FF0066"/>
                </a:solidFill>
                <a:latin typeface="Arial" pitchFamily="18"/>
                <a:ea typeface="Microsoft YaHei" pitchFamily="2"/>
                <a:cs typeface="Microsoft YaHei" pitchFamily="2"/>
              </a:rPr>
              <a:t>ähnlichen</a:t>
            </a:r>
            <a:r>
              <a:rPr lang="de-DE" b="1" i="1">
                <a:solidFill>
                  <a:srgbClr val="000000"/>
                </a:solidFill>
                <a:latin typeface="Arial" pitchFamily="18"/>
                <a:ea typeface="Microsoft YaHei" pitchFamily="2"/>
                <a:cs typeface="Microsoft YaHei" pitchFamily="2"/>
              </a:rPr>
              <a:t> </a:t>
            </a:r>
            <a:r>
              <a:rPr lang="de-DE" b="1">
                <a:solidFill>
                  <a:srgbClr val="000000"/>
                </a:solidFill>
                <a:latin typeface="Arial" pitchFamily="18"/>
                <a:ea typeface="Microsoft YaHei" pitchFamily="2"/>
                <a:cs typeface="Microsoft YaHei" pitchFamily="2"/>
              </a:rPr>
              <a:t>Lebensstandard.</a:t>
            </a:r>
          </a:p>
        </p:txBody>
      </p:sp>
      <p:sp>
        <p:nvSpPr>
          <p:cNvPr id="19" name="Freihandform: Form 17">
            <a:extLst>
              <a:ext uri="{FF2B5EF4-FFF2-40B4-BE49-F238E27FC236}">
                <a16:creationId xmlns:a16="http://schemas.microsoft.com/office/drawing/2014/main" id="{4A0028A1-CDC1-4D39-9F68-08A33DBEE15C}"/>
              </a:ext>
            </a:extLst>
          </p:cNvPr>
          <p:cNvSpPr/>
          <p:nvPr/>
        </p:nvSpPr>
        <p:spPr>
          <a:xfrm>
            <a:off x="10199644" y="6021361"/>
            <a:ext cx="144356" cy="287277"/>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sq">
            <a:solidFill>
              <a:srgbClr val="FFFFFF"/>
            </a:solidFill>
            <a:prstDash val="solid"/>
            <a:miter/>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3A7D02D6-D77A-48CE-ABB9-0BEA902D84F9}"/>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3BB98DDC-2BD3-42D6-A7AF-44743ECD4892}"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6</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C0CC9190-1947-4088-9DEA-3650A4834939}"/>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0004" tIns="46798" rIns="90004" bIns="46798" anchor="t" anchorCtr="0" compatLnSpc="1">
            <a:noAutofit/>
          </a:bodyPr>
          <a:lstStyle/>
          <a:p>
            <a:pPr algn="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BF034014-D948-4F44-B8CD-88CF4004A752}" type="slidenum">
              <a:rPr lang="de-DE" sz="1400">
                <a:solidFill>
                  <a:srgbClr val="000000"/>
                </a:solidFill>
                <a:latin typeface="Arial" pitchFamily="18"/>
                <a:ea typeface="Microsoft YaHei" pitchFamily="2"/>
                <a:cs typeface="Microsoft YaHei" pitchFamily="2"/>
              </a:rPr>
              <a:pPr algn="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6</a:t>
            </a:fld>
            <a:endParaRPr lang="de-DE" sz="1400">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2F21D267-9D34-4575-89D2-132CE732BC8E}"/>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  </a:t>
            </a:r>
          </a:p>
        </p:txBody>
      </p:sp>
      <p:sp>
        <p:nvSpPr>
          <p:cNvPr id="5" name="Freihandform: Form 3">
            <a:extLst>
              <a:ext uri="{FF2B5EF4-FFF2-40B4-BE49-F238E27FC236}">
                <a16:creationId xmlns:a16="http://schemas.microsoft.com/office/drawing/2014/main" id="{CF9585B2-3850-4487-8310-70BD178838ED}"/>
              </a:ext>
            </a:extLst>
          </p:cNvPr>
          <p:cNvSpPr/>
          <p:nvPr/>
        </p:nvSpPr>
        <p:spPr>
          <a:xfrm>
            <a:off x="1981200" y="476283"/>
            <a:ext cx="8229600" cy="6048362"/>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t" anchorCtr="1" compatLnSpc="1">
            <a:noAutofit/>
          </a:bodyPr>
          <a:lstStyle/>
          <a:p>
            <a:pPr marL="342717" indent="-330116" algn="ctr">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800" b="1">
                <a:solidFill>
                  <a:srgbClr val="FF0066"/>
                </a:solidFill>
                <a:latin typeface="Arial" pitchFamily="18"/>
                <a:ea typeface="Microsoft YaHei" pitchFamily="2"/>
                <a:cs typeface="Microsoft YaHei" pitchFamily="2"/>
              </a:rPr>
              <a:t>Möglichkeit 2:</a:t>
            </a:r>
            <a:r>
              <a:rPr lang="de-DE" sz="2800" b="1">
                <a:solidFill>
                  <a:srgbClr val="000000"/>
                </a:solidFill>
                <a:latin typeface="Arial" pitchFamily="18"/>
                <a:ea typeface="Microsoft YaHei" pitchFamily="2"/>
                <a:cs typeface="Microsoft YaHei" pitchFamily="2"/>
              </a:rPr>
              <a:t> Gemeinsame soziale Sicherung</a:t>
            </a:r>
          </a:p>
          <a:p>
            <a:pPr marL="342717" indent="-330116" algn="ctr">
              <a:spcBef>
                <a:spcPts val="6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400" b="1">
                <a:solidFill>
                  <a:srgbClr val="000000"/>
                </a:solidFill>
                <a:latin typeface="Arial" pitchFamily="18"/>
                <a:ea typeface="Microsoft YaHei" pitchFamily="2"/>
                <a:cs typeface="Microsoft YaHei" pitchFamily="2"/>
              </a:rPr>
              <a:t>(Generationenvertrag nach Wilfrid Schreiber)</a:t>
            </a:r>
          </a:p>
        </p:txBody>
      </p:sp>
      <p:sp>
        <p:nvSpPr>
          <p:cNvPr id="6" name="Freihandform: Form 4">
            <a:extLst>
              <a:ext uri="{FF2B5EF4-FFF2-40B4-BE49-F238E27FC236}">
                <a16:creationId xmlns:a16="http://schemas.microsoft.com/office/drawing/2014/main" id="{4BBA6962-BD78-4388-ACDE-11F1CE8846BF}"/>
              </a:ext>
            </a:extLst>
          </p:cNvPr>
          <p:cNvSpPr/>
          <p:nvPr/>
        </p:nvSpPr>
        <p:spPr>
          <a:xfrm>
            <a:off x="2279642" y="1989003"/>
            <a:ext cx="2087639" cy="93527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a:t>
            </a:r>
          </a:p>
        </p:txBody>
      </p:sp>
      <p:sp>
        <p:nvSpPr>
          <p:cNvPr id="7" name="Freihandform: Form 5">
            <a:extLst>
              <a:ext uri="{FF2B5EF4-FFF2-40B4-BE49-F238E27FC236}">
                <a16:creationId xmlns:a16="http://schemas.microsoft.com/office/drawing/2014/main" id="{CC3EC650-B436-4B51-9D1B-1F5507AF27C3}"/>
              </a:ext>
            </a:extLst>
          </p:cNvPr>
          <p:cNvSpPr/>
          <p:nvPr/>
        </p:nvSpPr>
        <p:spPr>
          <a:xfrm>
            <a:off x="5016359" y="3286080"/>
            <a:ext cx="2087639" cy="934919"/>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Kinder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800" b="1">
                <a:solidFill>
                  <a:srgbClr val="000000"/>
                </a:solidFill>
                <a:latin typeface="Arial" pitchFamily="18"/>
                <a:ea typeface="Microsoft YaHei" pitchFamily="2"/>
                <a:cs typeface="Microsoft YaHei" pitchFamily="2"/>
              </a:rPr>
              <a:t>==================================</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p:txBody>
      </p:sp>
      <p:sp>
        <p:nvSpPr>
          <p:cNvPr id="8" name="Freihandform: Form 6">
            <a:extLst>
              <a:ext uri="{FF2B5EF4-FFF2-40B4-BE49-F238E27FC236}">
                <a16:creationId xmlns:a16="http://schemas.microsoft.com/office/drawing/2014/main" id="{D5BD3F77-9C5D-44A5-AE99-03272695E2D0}"/>
              </a:ext>
            </a:extLst>
          </p:cNvPr>
          <p:cNvSpPr/>
          <p:nvPr/>
        </p:nvSpPr>
        <p:spPr>
          <a:xfrm>
            <a:off x="7753442" y="4510077"/>
            <a:ext cx="2087639" cy="934919"/>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alte Leute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ohne Kinder</a:t>
            </a:r>
          </a:p>
        </p:txBody>
      </p:sp>
      <p:sp>
        <p:nvSpPr>
          <p:cNvPr id="9" name="Freihandform: Form 7">
            <a:extLst>
              <a:ext uri="{FF2B5EF4-FFF2-40B4-BE49-F238E27FC236}">
                <a16:creationId xmlns:a16="http://schemas.microsoft.com/office/drawing/2014/main" id="{357BBF21-2517-4F0F-A5C5-F162D3E59899}"/>
              </a:ext>
            </a:extLst>
          </p:cNvPr>
          <p:cNvSpPr/>
          <p:nvPr/>
        </p:nvSpPr>
        <p:spPr>
          <a:xfrm>
            <a:off x="2279642" y="4581364"/>
            <a:ext cx="2087639" cy="93527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alte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a:t>
            </a:r>
          </a:p>
        </p:txBody>
      </p:sp>
      <p:sp>
        <p:nvSpPr>
          <p:cNvPr id="10" name="Freihandform: Form 8">
            <a:extLst>
              <a:ext uri="{FF2B5EF4-FFF2-40B4-BE49-F238E27FC236}">
                <a16:creationId xmlns:a16="http://schemas.microsoft.com/office/drawing/2014/main" id="{08EC7E71-7710-4BC3-B7DA-565B6E4159FE}"/>
              </a:ext>
            </a:extLst>
          </p:cNvPr>
          <p:cNvSpPr/>
          <p:nvPr/>
        </p:nvSpPr>
        <p:spPr>
          <a:xfrm>
            <a:off x="7753442" y="1989003"/>
            <a:ext cx="2087639" cy="93527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ohne Kinder</a:t>
            </a:r>
          </a:p>
        </p:txBody>
      </p:sp>
      <p:sp>
        <p:nvSpPr>
          <p:cNvPr id="11" name="Freihandform: Form 9">
            <a:extLst>
              <a:ext uri="{FF2B5EF4-FFF2-40B4-BE49-F238E27FC236}">
                <a16:creationId xmlns:a16="http://schemas.microsoft.com/office/drawing/2014/main" id="{D509D179-B83E-4087-8635-19A14732EF6D}"/>
              </a:ext>
            </a:extLst>
          </p:cNvPr>
          <p:cNvSpPr/>
          <p:nvPr/>
        </p:nvSpPr>
        <p:spPr>
          <a:xfrm>
            <a:off x="2208356" y="5805361"/>
            <a:ext cx="7559637" cy="792364"/>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 und Kinderlose haben als Arbeitsfähige und im Alter bei</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vergleichbarer Lebensarbeitsleistung </a:t>
            </a:r>
            <a:r>
              <a:rPr lang="de-DE" b="1">
                <a:solidFill>
                  <a:srgbClr val="FF0066"/>
                </a:solidFill>
                <a:latin typeface="Arial" pitchFamily="18"/>
                <a:ea typeface="Microsoft YaHei" pitchFamily="2"/>
                <a:cs typeface="Microsoft YaHei" pitchFamily="2"/>
              </a:rPr>
              <a:t>ähnlichen</a:t>
            </a:r>
            <a:r>
              <a:rPr lang="de-DE" b="1">
                <a:solidFill>
                  <a:srgbClr val="000000"/>
                </a:solidFill>
                <a:latin typeface="Arial" pitchFamily="18"/>
                <a:ea typeface="Microsoft YaHei" pitchFamily="2"/>
                <a:cs typeface="Microsoft YaHei" pitchFamily="2"/>
              </a:rPr>
              <a:t> Lebensstandard.</a:t>
            </a:r>
          </a:p>
        </p:txBody>
      </p:sp>
      <p:sp>
        <p:nvSpPr>
          <p:cNvPr id="12" name="Gerader Verbinder 10">
            <a:extLst>
              <a:ext uri="{FF2B5EF4-FFF2-40B4-BE49-F238E27FC236}">
                <a16:creationId xmlns:a16="http://schemas.microsoft.com/office/drawing/2014/main" id="{3C2AA121-F9BC-40D4-BCAE-11FD18F09240}"/>
              </a:ext>
            </a:extLst>
          </p:cNvPr>
          <p:cNvSpPr/>
          <p:nvPr/>
        </p:nvSpPr>
        <p:spPr>
          <a:xfrm flipH="1">
            <a:off x="7091398" y="2924279"/>
            <a:ext cx="673199" cy="36035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3" name="Gerader Verbinder 11">
            <a:extLst>
              <a:ext uri="{FF2B5EF4-FFF2-40B4-BE49-F238E27FC236}">
                <a16:creationId xmlns:a16="http://schemas.microsoft.com/office/drawing/2014/main" id="{40680533-5050-499E-9105-B55D5B6CE3C1}"/>
              </a:ext>
            </a:extLst>
          </p:cNvPr>
          <p:cNvSpPr/>
          <p:nvPr/>
        </p:nvSpPr>
        <p:spPr>
          <a:xfrm>
            <a:off x="4367282" y="2924279"/>
            <a:ext cx="649077" cy="36035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4" name="Gerader Verbinder 12">
            <a:extLst>
              <a:ext uri="{FF2B5EF4-FFF2-40B4-BE49-F238E27FC236}">
                <a16:creationId xmlns:a16="http://schemas.microsoft.com/office/drawing/2014/main" id="{ED77A9A6-731E-4A54-BEAC-481B8E1DDC33}"/>
              </a:ext>
            </a:extLst>
          </p:cNvPr>
          <p:cNvSpPr/>
          <p:nvPr/>
        </p:nvSpPr>
        <p:spPr>
          <a:xfrm flipH="1">
            <a:off x="4354314" y="4220999"/>
            <a:ext cx="672842" cy="36035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5" name="Gerader Verbinder 13">
            <a:extLst>
              <a:ext uri="{FF2B5EF4-FFF2-40B4-BE49-F238E27FC236}">
                <a16:creationId xmlns:a16="http://schemas.microsoft.com/office/drawing/2014/main" id="{D4B8E026-9A1A-4890-B7E3-5C4C5AD6B0B9}"/>
              </a:ext>
            </a:extLst>
          </p:cNvPr>
          <p:cNvSpPr/>
          <p:nvPr/>
        </p:nvSpPr>
        <p:spPr>
          <a:xfrm>
            <a:off x="7103997" y="4220998"/>
            <a:ext cx="647642" cy="287642"/>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6" name="Freihandform: Form 14">
            <a:extLst>
              <a:ext uri="{FF2B5EF4-FFF2-40B4-BE49-F238E27FC236}">
                <a16:creationId xmlns:a16="http://schemas.microsoft.com/office/drawing/2014/main" id="{B8B5F03D-BF19-4F6E-A098-FE8C00307971}"/>
              </a:ext>
            </a:extLst>
          </p:cNvPr>
          <p:cNvSpPr/>
          <p:nvPr/>
        </p:nvSpPr>
        <p:spPr>
          <a:xfrm>
            <a:off x="10344000" y="6381717"/>
            <a:ext cx="144722" cy="287277"/>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7" name="Freihandform: Form 15">
            <a:extLst>
              <a:ext uri="{FF2B5EF4-FFF2-40B4-BE49-F238E27FC236}">
                <a16:creationId xmlns:a16="http://schemas.microsoft.com/office/drawing/2014/main" id="{A11AC6CC-552D-49D2-962F-E86E5BEC22CF}"/>
              </a:ext>
            </a:extLst>
          </p:cNvPr>
          <p:cNvSpPr/>
          <p:nvPr/>
        </p:nvSpPr>
        <p:spPr>
          <a:xfrm>
            <a:off x="4872002" y="1989002"/>
            <a:ext cx="2448004" cy="647998"/>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Alle sorgen finanziell</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für die Kinder.</a:t>
            </a:r>
          </a:p>
        </p:txBody>
      </p:sp>
      <p:sp>
        <p:nvSpPr>
          <p:cNvPr id="18" name="Freihandform: Form 16">
            <a:extLst>
              <a:ext uri="{FF2B5EF4-FFF2-40B4-BE49-F238E27FC236}">
                <a16:creationId xmlns:a16="http://schemas.microsoft.com/office/drawing/2014/main" id="{E22B59BC-3D36-4EAB-BA90-8A14D68FA0FC}"/>
              </a:ext>
            </a:extLst>
          </p:cNvPr>
          <p:cNvSpPr/>
          <p:nvPr/>
        </p:nvSpPr>
        <p:spPr>
          <a:xfrm>
            <a:off x="5088003" y="4652997"/>
            <a:ext cx="2231995" cy="93672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Die erwachsenen Kinder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bezahlen die Renten</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aller Alten.</a:t>
            </a:r>
          </a:p>
        </p:txBody>
      </p:sp>
      <p:sp>
        <p:nvSpPr>
          <p:cNvPr id="19" name="Freihandform: Form 17">
            <a:extLst>
              <a:ext uri="{FF2B5EF4-FFF2-40B4-BE49-F238E27FC236}">
                <a16:creationId xmlns:a16="http://schemas.microsoft.com/office/drawing/2014/main" id="{B6DBC3A9-C0E3-4BD8-9254-6CC56CC40A42}"/>
              </a:ext>
            </a:extLst>
          </p:cNvPr>
          <p:cNvSpPr/>
          <p:nvPr/>
        </p:nvSpPr>
        <p:spPr>
          <a:xfrm>
            <a:off x="5159280" y="1413005"/>
            <a:ext cx="1513075" cy="288721"/>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3C7CC2D2-875C-45D8-BF4B-90D3C3FB2A95}"/>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DDF7D301-F75A-4B8C-B71E-2557F4784704}"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7</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7916DC87-CC64-47A8-853F-2C7E766691A4}"/>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93A6B622-9C88-472E-8E0E-A7A3EEB7D68B}"/>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  </a:t>
            </a:r>
          </a:p>
        </p:txBody>
      </p:sp>
      <p:sp>
        <p:nvSpPr>
          <p:cNvPr id="5" name="Freihandform: Form 3">
            <a:extLst>
              <a:ext uri="{FF2B5EF4-FFF2-40B4-BE49-F238E27FC236}">
                <a16:creationId xmlns:a16="http://schemas.microsoft.com/office/drawing/2014/main" id="{513B21F3-8E98-4450-ADB3-2D73AB6488B0}"/>
              </a:ext>
            </a:extLst>
          </p:cNvPr>
          <p:cNvSpPr/>
          <p:nvPr/>
        </p:nvSpPr>
        <p:spPr>
          <a:xfrm>
            <a:off x="1981200" y="1557361"/>
            <a:ext cx="8229600" cy="456876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cap="flat">
            <a:noFill/>
            <a:prstDash val="solid"/>
          </a:ln>
        </p:spPr>
        <p:txBody>
          <a:bodyPr vert="horz" wrap="square" lIns="91440" tIns="45720" rIns="91440" bIns="45720" anchor="t" anchorCtr="0" compatLnSpc="1">
            <a:noAutofit/>
          </a:bodyPr>
          <a:lstStyle/>
          <a:p>
            <a:pPr marL="609484" indent="-596883">
              <a:lnSpc>
                <a:spcPct val="90000"/>
              </a:lnSpc>
              <a:spcBef>
                <a:spcPts val="200"/>
              </a:spcBef>
              <a:tabLst>
                <a:tab pos="609484" algn="l"/>
                <a:tab pos="1058399" algn="l"/>
                <a:tab pos="1507680" algn="l"/>
                <a:tab pos="1956962" algn="l"/>
                <a:tab pos="2406243" algn="l"/>
                <a:tab pos="2855524" algn="l"/>
                <a:tab pos="3304806" algn="l"/>
                <a:tab pos="3754087" algn="l"/>
                <a:tab pos="4203359" algn="l"/>
                <a:tab pos="4652640" algn="l"/>
                <a:tab pos="5101922" algn="l"/>
                <a:tab pos="5551203" algn="l"/>
                <a:tab pos="6000484" algn="l"/>
                <a:tab pos="6449765" algn="l"/>
                <a:tab pos="6899047" algn="l"/>
                <a:tab pos="7348328" algn="l"/>
                <a:tab pos="7797600" algn="l"/>
                <a:tab pos="8246881" algn="l"/>
                <a:tab pos="8696163" algn="l"/>
                <a:tab pos="9145444" algn="l"/>
                <a:tab pos="9594725" algn="l"/>
              </a:tabLst>
              <a:defRPr sz="1800" b="0" i="0" u="none" strike="noStrike" kern="0" cap="none" spc="0" baseline="0">
                <a:solidFill>
                  <a:srgbClr val="000000"/>
                </a:solidFill>
                <a:uFillTx/>
              </a:defRPr>
            </a:pPr>
            <a:endParaRPr lang="de-DE" sz="800">
              <a:solidFill>
                <a:srgbClr val="000000"/>
              </a:solidFill>
              <a:latin typeface="Arial" pitchFamily="18"/>
              <a:ea typeface="Microsoft YaHei" pitchFamily="2"/>
              <a:cs typeface="Microsoft YaHei" pitchFamily="2"/>
            </a:endParaRPr>
          </a:p>
          <a:p>
            <a:pPr marL="609484" indent="-596883">
              <a:lnSpc>
                <a:spcPct val="90000"/>
              </a:lnSpc>
              <a:spcBef>
                <a:spcPts val="250"/>
              </a:spcBef>
              <a:tabLst>
                <a:tab pos="609484" algn="l"/>
                <a:tab pos="1058399" algn="l"/>
                <a:tab pos="1507680" algn="l"/>
                <a:tab pos="1956962" algn="l"/>
                <a:tab pos="2406243" algn="l"/>
                <a:tab pos="2855524" algn="l"/>
                <a:tab pos="3304806" algn="l"/>
                <a:tab pos="3754087" algn="l"/>
                <a:tab pos="4203359" algn="l"/>
                <a:tab pos="4652640" algn="l"/>
                <a:tab pos="5101922" algn="l"/>
                <a:tab pos="5551203" algn="l"/>
                <a:tab pos="6000484" algn="l"/>
                <a:tab pos="6449765" algn="l"/>
                <a:tab pos="6899047" algn="l"/>
                <a:tab pos="7348328" algn="l"/>
                <a:tab pos="7797600" algn="l"/>
                <a:tab pos="8246881" algn="l"/>
                <a:tab pos="8696163" algn="l"/>
                <a:tab pos="9145444" algn="l"/>
                <a:tab pos="9594725" algn="l"/>
              </a:tabLst>
              <a:defRPr sz="1800" b="0" i="0" u="none" strike="noStrike" kern="0" cap="none" spc="0" baseline="0">
                <a:solidFill>
                  <a:srgbClr val="000000"/>
                </a:solidFill>
                <a:uFillTx/>
              </a:defRPr>
            </a:pPr>
            <a:endParaRPr lang="de-DE" sz="1000" b="1">
              <a:solidFill>
                <a:srgbClr val="000000"/>
              </a:solidFill>
              <a:latin typeface="Arial" pitchFamily="18"/>
              <a:ea typeface="Microsoft YaHei" pitchFamily="2"/>
              <a:cs typeface="Microsoft YaHei" pitchFamily="2"/>
            </a:endParaRPr>
          </a:p>
          <a:p>
            <a:pPr>
              <a:lnSpc>
                <a:spcPct val="90000"/>
              </a:lnSpc>
              <a:spcBef>
                <a:spcPts val="695"/>
              </a:spcBef>
              <a:buClr>
                <a:srgbClr val="000000"/>
              </a:buClr>
              <a:buSzPct val="100000"/>
              <a:buAutoNum type="arabicParenBoth"/>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2800" b="1">
                <a:solidFill>
                  <a:srgbClr val="000000"/>
                </a:solidFill>
                <a:latin typeface="Arial" pitchFamily="18"/>
                <a:ea typeface="Microsoft YaHei" pitchFamily="2"/>
                <a:cs typeface="Microsoft YaHei" pitchFamily="2"/>
              </a:rPr>
              <a:t>Ehe und Familie stehen unter dem besonderen Schutz der staatlichen Ordnung.</a:t>
            </a:r>
          </a:p>
          <a:p>
            <a:pPr>
              <a:lnSpc>
                <a:spcPct val="90000"/>
              </a:lnSpc>
              <a:spcBef>
                <a:spcPts val="695"/>
              </a:spcBef>
              <a:buClr>
                <a:srgbClr val="000000"/>
              </a:buClr>
              <a:buSzPct val="100000"/>
              <a:buAutoNum type="arabicParenBoth"/>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2800" b="1">
                <a:solidFill>
                  <a:srgbClr val="000000"/>
                </a:solidFill>
                <a:latin typeface="Arial" pitchFamily="18"/>
                <a:ea typeface="Microsoft YaHei" pitchFamily="2"/>
                <a:cs typeface="Microsoft YaHei" pitchFamily="2"/>
              </a:rPr>
              <a:t>Pflege und Erziehung der Kinder sind das natürliche Recht der Eltern und die zuvörderst ihnen obliegende Pflicht. Über ihre Betätigung wacht die staatliche Gemeinschaft.</a:t>
            </a:r>
          </a:p>
          <a:p>
            <a:pPr marL="609484" indent="-596883">
              <a:lnSpc>
                <a:spcPct val="90000"/>
              </a:lnSpc>
              <a:spcBef>
                <a:spcPts val="350"/>
              </a:spcBef>
              <a:tabLst>
                <a:tab pos="609484" algn="l"/>
                <a:tab pos="1058399" algn="l"/>
                <a:tab pos="1507680" algn="l"/>
                <a:tab pos="1956962" algn="l"/>
                <a:tab pos="2406243" algn="l"/>
                <a:tab pos="2855524" algn="l"/>
                <a:tab pos="3304806" algn="l"/>
                <a:tab pos="3754087" algn="l"/>
                <a:tab pos="4203359" algn="l"/>
                <a:tab pos="4652640" algn="l"/>
                <a:tab pos="5101922" algn="l"/>
                <a:tab pos="5551203" algn="l"/>
                <a:tab pos="6000484" algn="l"/>
                <a:tab pos="6449765" algn="l"/>
                <a:tab pos="6899047" algn="l"/>
                <a:tab pos="7348328" algn="l"/>
                <a:tab pos="7797600" algn="l"/>
                <a:tab pos="8246881" algn="l"/>
                <a:tab pos="8696163" algn="l"/>
                <a:tab pos="9145444" algn="l"/>
                <a:tab pos="9594725" algn="l"/>
              </a:tabLst>
              <a:defRPr sz="1800" b="0" i="0" u="none" strike="noStrike" kern="0" cap="none" spc="0" baseline="0">
                <a:solidFill>
                  <a:srgbClr val="000000"/>
                </a:solidFill>
                <a:uFillTx/>
              </a:defRPr>
            </a:pPr>
            <a:r>
              <a:rPr lang="de-DE" sz="1400" b="1">
                <a:solidFill>
                  <a:srgbClr val="000000"/>
                </a:solidFill>
                <a:latin typeface="Arial" pitchFamily="18"/>
                <a:ea typeface="Microsoft YaHei" pitchFamily="2"/>
                <a:cs typeface="Microsoft YaHei" pitchFamily="2"/>
              </a:rPr>
              <a:t>(3) „ …“</a:t>
            </a:r>
          </a:p>
          <a:p>
            <a:pPr marL="609484" indent="-596883">
              <a:lnSpc>
                <a:spcPct val="90000"/>
              </a:lnSpc>
              <a:spcBef>
                <a:spcPts val="350"/>
              </a:spcBef>
              <a:tabLst>
                <a:tab pos="609484" algn="l"/>
                <a:tab pos="1058399" algn="l"/>
                <a:tab pos="1507680" algn="l"/>
                <a:tab pos="1956962" algn="l"/>
                <a:tab pos="2406243" algn="l"/>
                <a:tab pos="2855524" algn="l"/>
                <a:tab pos="3304806" algn="l"/>
                <a:tab pos="3754087" algn="l"/>
                <a:tab pos="4203359" algn="l"/>
                <a:tab pos="4652640" algn="l"/>
                <a:tab pos="5101922" algn="l"/>
                <a:tab pos="5551203" algn="l"/>
                <a:tab pos="6000484" algn="l"/>
                <a:tab pos="6449765" algn="l"/>
                <a:tab pos="6899047" algn="l"/>
                <a:tab pos="7348328" algn="l"/>
                <a:tab pos="7797600" algn="l"/>
                <a:tab pos="8246881" algn="l"/>
                <a:tab pos="8696163" algn="l"/>
                <a:tab pos="9145444" algn="l"/>
                <a:tab pos="9594725" algn="l"/>
              </a:tabLst>
              <a:defRPr sz="1800" b="0" i="0" u="none" strike="noStrike" kern="0" cap="none" spc="0" baseline="0">
                <a:solidFill>
                  <a:srgbClr val="000000"/>
                </a:solidFill>
                <a:uFillTx/>
              </a:defRPr>
            </a:pPr>
            <a:r>
              <a:rPr lang="de-DE" sz="1400" b="1">
                <a:solidFill>
                  <a:srgbClr val="000000"/>
                </a:solidFill>
                <a:latin typeface="Arial" pitchFamily="18"/>
                <a:ea typeface="Microsoft YaHei" pitchFamily="2"/>
                <a:cs typeface="Microsoft YaHei" pitchFamily="2"/>
              </a:rPr>
              <a:t>(4) „ … “</a:t>
            </a:r>
          </a:p>
          <a:p>
            <a:pPr marL="609484" indent="-596883">
              <a:lnSpc>
                <a:spcPct val="90000"/>
              </a:lnSpc>
              <a:spcBef>
                <a:spcPts val="350"/>
              </a:spcBef>
              <a:tabLst>
                <a:tab pos="609484" algn="l"/>
                <a:tab pos="1058399" algn="l"/>
                <a:tab pos="1507680" algn="l"/>
                <a:tab pos="1956962" algn="l"/>
                <a:tab pos="2406243" algn="l"/>
                <a:tab pos="2855524" algn="l"/>
                <a:tab pos="3304806" algn="l"/>
                <a:tab pos="3754087" algn="l"/>
                <a:tab pos="4203359" algn="l"/>
                <a:tab pos="4652640" algn="l"/>
                <a:tab pos="5101922" algn="l"/>
                <a:tab pos="5551203" algn="l"/>
                <a:tab pos="6000484" algn="l"/>
                <a:tab pos="6449765" algn="l"/>
                <a:tab pos="6899047" algn="l"/>
                <a:tab pos="7348328" algn="l"/>
                <a:tab pos="7797600" algn="l"/>
                <a:tab pos="8246881" algn="l"/>
                <a:tab pos="8696163" algn="l"/>
                <a:tab pos="9145444" algn="l"/>
                <a:tab pos="9594725" algn="l"/>
              </a:tabLst>
              <a:defRPr sz="1800" b="0" i="0" u="none" strike="noStrike" kern="0" cap="none" spc="0" baseline="0">
                <a:solidFill>
                  <a:srgbClr val="000000"/>
                </a:solidFill>
                <a:uFillTx/>
              </a:defRPr>
            </a:pPr>
            <a:r>
              <a:rPr lang="de-DE" sz="1400" b="1">
                <a:solidFill>
                  <a:srgbClr val="000000"/>
                </a:solidFill>
                <a:latin typeface="Arial" pitchFamily="18"/>
                <a:ea typeface="Microsoft YaHei" pitchFamily="2"/>
                <a:cs typeface="Microsoft YaHei" pitchFamily="2"/>
              </a:rPr>
              <a:t>(5) „ … “</a:t>
            </a:r>
          </a:p>
        </p:txBody>
      </p:sp>
      <p:sp>
        <p:nvSpPr>
          <p:cNvPr id="6" name="Freihandform: Form 4">
            <a:extLst>
              <a:ext uri="{FF2B5EF4-FFF2-40B4-BE49-F238E27FC236}">
                <a16:creationId xmlns:a16="http://schemas.microsoft.com/office/drawing/2014/main" id="{36BC7D69-857A-48B3-A427-D779C6C2412D}"/>
              </a:ext>
            </a:extLst>
          </p:cNvPr>
          <p:cNvSpPr/>
          <p:nvPr/>
        </p:nvSpPr>
        <p:spPr>
          <a:xfrm>
            <a:off x="1992355" y="333363"/>
            <a:ext cx="8280358" cy="863641"/>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000" b="1">
                <a:solidFill>
                  <a:srgbClr val="000000"/>
                </a:solidFill>
                <a:latin typeface="Arial" pitchFamily="18"/>
                <a:ea typeface="Microsoft YaHei" pitchFamily="2"/>
                <a:cs typeface="Microsoft YaHei" pitchFamily="2"/>
              </a:rPr>
              <a:t>Grundgesetz Artikel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62377511-9886-4622-B11F-93D02295987C}"/>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3411C4DF-757C-4B82-A4D7-B8172C79EA26}"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8</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C1C3290F-92E3-45E4-9F36-20D004606082}"/>
              </a:ext>
            </a:extLst>
          </p:cNvPr>
          <p:cNvSpPr/>
          <p:nvPr/>
        </p:nvSpPr>
        <p:spPr>
          <a:xfrm rot="480753">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0004" tIns="46798" rIns="90004" bIns="46798" anchor="t" anchorCtr="0" compatLnSpc="1">
            <a:noAutofit/>
          </a:bodyPr>
          <a:lstStyle/>
          <a:p>
            <a:pPr algn="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839FABE5-2CAE-46A1-966D-B293B9CC7DF8}" type="slidenum">
              <a:rPr lang="de-DE" sz="1400">
                <a:solidFill>
                  <a:srgbClr val="000000"/>
                </a:solidFill>
                <a:latin typeface="Arial" pitchFamily="18"/>
                <a:ea typeface="Microsoft YaHei" pitchFamily="2"/>
                <a:cs typeface="Microsoft YaHei" pitchFamily="2"/>
              </a:rPr>
              <a:pPr algn="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8</a:t>
            </a:fld>
            <a:endParaRPr lang="de-DE" sz="1400" dirty="0">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6765279C-6559-4DD0-B1F2-1A0C04B4FB92}"/>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  </a:t>
            </a:r>
          </a:p>
        </p:txBody>
      </p:sp>
      <p:sp>
        <p:nvSpPr>
          <p:cNvPr id="5" name="Freihandform: Form 3">
            <a:extLst>
              <a:ext uri="{FF2B5EF4-FFF2-40B4-BE49-F238E27FC236}">
                <a16:creationId xmlns:a16="http://schemas.microsoft.com/office/drawing/2014/main" id="{8E680043-D474-4684-9D1E-07862D7BDD29}"/>
              </a:ext>
            </a:extLst>
          </p:cNvPr>
          <p:cNvSpPr/>
          <p:nvPr/>
        </p:nvSpPr>
        <p:spPr>
          <a:xfrm>
            <a:off x="1981200" y="476283"/>
            <a:ext cx="8229600" cy="6048362"/>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t" anchorCtr="1" compatLnSpc="1">
            <a:noAutofit/>
          </a:bodyPr>
          <a:lstStyle/>
          <a:p>
            <a:pPr marL="342717" indent="-330116" algn="ctr">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b="1" dirty="0">
                <a:solidFill>
                  <a:srgbClr val="FF0066"/>
                </a:solidFill>
                <a:latin typeface="Arial" pitchFamily="18"/>
                <a:ea typeface="Microsoft YaHei" pitchFamily="2"/>
                <a:cs typeface="Microsoft YaHei" pitchFamily="2"/>
              </a:rPr>
              <a:t>Heute:</a:t>
            </a:r>
            <a:r>
              <a:rPr lang="de-DE" sz="3200" b="1" dirty="0">
                <a:solidFill>
                  <a:srgbClr val="000000"/>
                </a:solidFill>
                <a:latin typeface="Arial" pitchFamily="18"/>
                <a:ea typeface="Microsoft YaHei" pitchFamily="2"/>
                <a:cs typeface="Microsoft YaHei" pitchFamily="2"/>
              </a:rPr>
              <a:t> Seit der Rentenreform von 1957</a:t>
            </a:r>
          </a:p>
          <a:p>
            <a:pPr marL="342717" indent="-330116" algn="ctr">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800" dirty="0">
                <a:solidFill>
                  <a:srgbClr val="000000"/>
                </a:solidFill>
                <a:latin typeface="Arial" pitchFamily="18"/>
                <a:ea typeface="Microsoft YaHei" pitchFamily="2"/>
                <a:cs typeface="Microsoft YaHei" pitchFamily="2"/>
              </a:rPr>
              <a:t>(verfälschter Generationenvertrag)</a:t>
            </a:r>
          </a:p>
        </p:txBody>
      </p:sp>
      <p:sp>
        <p:nvSpPr>
          <p:cNvPr id="6" name="Freihandform: Form 4">
            <a:extLst>
              <a:ext uri="{FF2B5EF4-FFF2-40B4-BE49-F238E27FC236}">
                <a16:creationId xmlns:a16="http://schemas.microsoft.com/office/drawing/2014/main" id="{F7F275B9-B05A-4646-9D88-4D169B9C5319}"/>
              </a:ext>
            </a:extLst>
          </p:cNvPr>
          <p:cNvSpPr/>
          <p:nvPr/>
        </p:nvSpPr>
        <p:spPr>
          <a:xfrm>
            <a:off x="2279642" y="1989003"/>
            <a:ext cx="2087639" cy="93527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a:t>
            </a:r>
          </a:p>
        </p:txBody>
      </p:sp>
      <p:sp>
        <p:nvSpPr>
          <p:cNvPr id="7" name="Freihandform: Form 5">
            <a:extLst>
              <a:ext uri="{FF2B5EF4-FFF2-40B4-BE49-F238E27FC236}">
                <a16:creationId xmlns:a16="http://schemas.microsoft.com/office/drawing/2014/main" id="{FAB4A959-E05E-4C88-878E-52448F4B32F8}"/>
              </a:ext>
            </a:extLst>
          </p:cNvPr>
          <p:cNvSpPr/>
          <p:nvPr/>
        </p:nvSpPr>
        <p:spPr>
          <a:xfrm>
            <a:off x="5016359" y="3286080"/>
            <a:ext cx="2087639" cy="934919"/>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Kinder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800" b="1">
                <a:solidFill>
                  <a:srgbClr val="000000"/>
                </a:solidFill>
                <a:latin typeface="Arial" pitchFamily="18"/>
                <a:ea typeface="Microsoft YaHei" pitchFamily="2"/>
                <a:cs typeface="Microsoft YaHei" pitchFamily="2"/>
              </a:rPr>
              <a:t>==================================</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p:txBody>
      </p:sp>
      <p:sp>
        <p:nvSpPr>
          <p:cNvPr id="8" name="Freihandform: Form 6">
            <a:extLst>
              <a:ext uri="{FF2B5EF4-FFF2-40B4-BE49-F238E27FC236}">
                <a16:creationId xmlns:a16="http://schemas.microsoft.com/office/drawing/2014/main" id="{B5E36467-CF49-44F7-961B-79369C1067B0}"/>
              </a:ext>
            </a:extLst>
          </p:cNvPr>
          <p:cNvSpPr/>
          <p:nvPr/>
        </p:nvSpPr>
        <p:spPr>
          <a:xfrm>
            <a:off x="7753442" y="4510077"/>
            <a:ext cx="2087639" cy="934919"/>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alte Leute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ohne Kinder</a:t>
            </a:r>
          </a:p>
        </p:txBody>
      </p:sp>
      <p:sp>
        <p:nvSpPr>
          <p:cNvPr id="9" name="Freihandform: Form 7">
            <a:extLst>
              <a:ext uri="{FF2B5EF4-FFF2-40B4-BE49-F238E27FC236}">
                <a16:creationId xmlns:a16="http://schemas.microsoft.com/office/drawing/2014/main" id="{C2CF5BA5-C9DD-44B1-96C9-36B801D0B806}"/>
              </a:ext>
            </a:extLst>
          </p:cNvPr>
          <p:cNvSpPr/>
          <p:nvPr/>
        </p:nvSpPr>
        <p:spPr>
          <a:xfrm>
            <a:off x="2279642" y="4581364"/>
            <a:ext cx="2087639" cy="93527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alte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a:t>
            </a:r>
          </a:p>
        </p:txBody>
      </p:sp>
      <p:sp>
        <p:nvSpPr>
          <p:cNvPr id="10" name="Freihandform: Form 8">
            <a:extLst>
              <a:ext uri="{FF2B5EF4-FFF2-40B4-BE49-F238E27FC236}">
                <a16:creationId xmlns:a16="http://schemas.microsoft.com/office/drawing/2014/main" id="{F15D0B2D-5E74-4096-85F4-DA938ED58E19}"/>
              </a:ext>
            </a:extLst>
          </p:cNvPr>
          <p:cNvSpPr/>
          <p:nvPr/>
        </p:nvSpPr>
        <p:spPr>
          <a:xfrm>
            <a:off x="7753442" y="1989003"/>
            <a:ext cx="2087639" cy="93527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ohne Kinder</a:t>
            </a:r>
          </a:p>
        </p:txBody>
      </p:sp>
      <p:sp>
        <p:nvSpPr>
          <p:cNvPr id="11" name="Freihandform: Form 9">
            <a:extLst>
              <a:ext uri="{FF2B5EF4-FFF2-40B4-BE49-F238E27FC236}">
                <a16:creationId xmlns:a16="http://schemas.microsoft.com/office/drawing/2014/main" id="{BEF8B729-3090-455E-8EFB-DC9DBACB85F2}"/>
              </a:ext>
            </a:extLst>
          </p:cNvPr>
          <p:cNvSpPr/>
          <p:nvPr/>
        </p:nvSpPr>
        <p:spPr>
          <a:xfrm>
            <a:off x="2208355" y="5805361"/>
            <a:ext cx="7632716" cy="792364"/>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 haben als Arbeitsfähige und im Alter bei vergleichbarer  </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Lebensarbeitsleistung </a:t>
            </a:r>
            <a:r>
              <a:rPr lang="de-DE" b="1">
                <a:solidFill>
                  <a:srgbClr val="FF0066"/>
                </a:solidFill>
                <a:latin typeface="Arial" pitchFamily="18"/>
                <a:ea typeface="Microsoft YaHei" pitchFamily="2"/>
                <a:cs typeface="Microsoft YaHei" pitchFamily="2"/>
              </a:rPr>
              <a:t>niedrigeren </a:t>
            </a:r>
            <a:r>
              <a:rPr lang="de-DE" b="1">
                <a:solidFill>
                  <a:srgbClr val="000000"/>
                </a:solidFill>
                <a:latin typeface="Arial" pitchFamily="18"/>
                <a:ea typeface="Microsoft YaHei" pitchFamily="2"/>
                <a:cs typeface="Microsoft YaHei" pitchFamily="2"/>
              </a:rPr>
              <a:t>Lebensstandard als Kinderlose.</a:t>
            </a:r>
          </a:p>
        </p:txBody>
      </p:sp>
      <p:sp>
        <p:nvSpPr>
          <p:cNvPr id="12" name="Gerader Verbinder 10">
            <a:extLst>
              <a:ext uri="{FF2B5EF4-FFF2-40B4-BE49-F238E27FC236}">
                <a16:creationId xmlns:a16="http://schemas.microsoft.com/office/drawing/2014/main" id="{942EA996-AC76-4209-A413-F26802D5B9EC}"/>
              </a:ext>
            </a:extLst>
          </p:cNvPr>
          <p:cNvSpPr/>
          <p:nvPr/>
        </p:nvSpPr>
        <p:spPr>
          <a:xfrm flipH="1">
            <a:off x="6797394" y="2714398"/>
            <a:ext cx="881157" cy="498058"/>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38157"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3" name="Gerader Verbinder 11">
            <a:extLst>
              <a:ext uri="{FF2B5EF4-FFF2-40B4-BE49-F238E27FC236}">
                <a16:creationId xmlns:a16="http://schemas.microsoft.com/office/drawing/2014/main" id="{9F2D1B15-7BFA-4558-87F5-E602B5C360CA}"/>
              </a:ext>
            </a:extLst>
          </p:cNvPr>
          <p:cNvSpPr/>
          <p:nvPr/>
        </p:nvSpPr>
        <p:spPr>
          <a:xfrm>
            <a:off x="4367282" y="2924279"/>
            <a:ext cx="649077" cy="36035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52284"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4" name="Gerader Verbinder 12">
            <a:extLst>
              <a:ext uri="{FF2B5EF4-FFF2-40B4-BE49-F238E27FC236}">
                <a16:creationId xmlns:a16="http://schemas.microsoft.com/office/drawing/2014/main" id="{BE2E08B3-D295-440A-9961-D4048DBFE29B}"/>
              </a:ext>
            </a:extLst>
          </p:cNvPr>
          <p:cNvSpPr/>
          <p:nvPr/>
        </p:nvSpPr>
        <p:spPr>
          <a:xfrm flipH="1">
            <a:off x="4354314" y="4220999"/>
            <a:ext cx="672842" cy="36035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63358"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5" name="Gerader Verbinder 13">
            <a:extLst>
              <a:ext uri="{FF2B5EF4-FFF2-40B4-BE49-F238E27FC236}">
                <a16:creationId xmlns:a16="http://schemas.microsoft.com/office/drawing/2014/main" id="{7DB41498-1D59-4F7E-9BA0-D4C9BD588E16}"/>
              </a:ext>
            </a:extLst>
          </p:cNvPr>
          <p:cNvSpPr/>
          <p:nvPr/>
        </p:nvSpPr>
        <p:spPr>
          <a:xfrm>
            <a:off x="7103997" y="4220998"/>
            <a:ext cx="647642" cy="287642"/>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14482"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6" name="Freihandform: Form 14">
            <a:extLst>
              <a:ext uri="{FF2B5EF4-FFF2-40B4-BE49-F238E27FC236}">
                <a16:creationId xmlns:a16="http://schemas.microsoft.com/office/drawing/2014/main" id="{298C182A-72DB-4F87-A330-42D5B8DE804B}"/>
              </a:ext>
            </a:extLst>
          </p:cNvPr>
          <p:cNvSpPr/>
          <p:nvPr/>
        </p:nvSpPr>
        <p:spPr>
          <a:xfrm>
            <a:off x="4727636" y="4652997"/>
            <a:ext cx="2663638" cy="366838"/>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7" name="Freihandform: Form 15">
            <a:extLst>
              <a:ext uri="{FF2B5EF4-FFF2-40B4-BE49-F238E27FC236}">
                <a16:creationId xmlns:a16="http://schemas.microsoft.com/office/drawing/2014/main" id="{DBD43391-ED53-48A9-9348-D2333D3B8D98}"/>
              </a:ext>
            </a:extLst>
          </p:cNvPr>
          <p:cNvSpPr/>
          <p:nvPr/>
        </p:nvSpPr>
        <p:spPr>
          <a:xfrm>
            <a:off x="4727636" y="4673516"/>
            <a:ext cx="2592360" cy="366838"/>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8" name="Freihandform: Form 16">
            <a:extLst>
              <a:ext uri="{FF2B5EF4-FFF2-40B4-BE49-F238E27FC236}">
                <a16:creationId xmlns:a16="http://schemas.microsoft.com/office/drawing/2014/main" id="{2E495750-CA38-4AC2-B51E-A8C2C079F970}"/>
              </a:ext>
            </a:extLst>
          </p:cNvPr>
          <p:cNvSpPr/>
          <p:nvPr/>
        </p:nvSpPr>
        <p:spPr>
          <a:xfrm>
            <a:off x="4800716" y="4581364"/>
            <a:ext cx="2519281" cy="1079641"/>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9" name="Freihandform: Form 17">
            <a:extLst>
              <a:ext uri="{FF2B5EF4-FFF2-40B4-BE49-F238E27FC236}">
                <a16:creationId xmlns:a16="http://schemas.microsoft.com/office/drawing/2014/main" id="{4725C144-5531-4ECE-BF7A-C34CE0E9C2A6}"/>
              </a:ext>
            </a:extLst>
          </p:cNvPr>
          <p:cNvSpPr/>
          <p:nvPr/>
        </p:nvSpPr>
        <p:spPr>
          <a:xfrm>
            <a:off x="4727637" y="1700282"/>
            <a:ext cx="2590559" cy="115236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dirty="0">
                <a:solidFill>
                  <a:srgbClr val="000000"/>
                </a:solidFill>
                <a:latin typeface="Arial" pitchFamily="18"/>
                <a:ea typeface="Microsoft YaHei" pitchFamily="2"/>
                <a:cs typeface="Microsoft YaHei" pitchFamily="2"/>
              </a:rPr>
              <a:t>Die Pfeildicke deutet den</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dirty="0">
                <a:solidFill>
                  <a:srgbClr val="000000"/>
                </a:solidFill>
                <a:latin typeface="Arial" pitchFamily="18"/>
                <a:ea typeface="Microsoft YaHei" pitchFamily="2"/>
                <a:cs typeface="Microsoft YaHei" pitchFamily="2"/>
              </a:rPr>
              <a:t>Umfang der geldwerten</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dirty="0">
                <a:solidFill>
                  <a:srgbClr val="000000"/>
                </a:solidFill>
                <a:latin typeface="Arial" pitchFamily="18"/>
                <a:ea typeface="Microsoft YaHei" pitchFamily="2"/>
                <a:cs typeface="Microsoft YaHei" pitchFamily="2"/>
              </a:rPr>
              <a:t>Leistungen an.</a:t>
            </a:r>
          </a:p>
        </p:txBody>
      </p:sp>
      <p:sp>
        <p:nvSpPr>
          <p:cNvPr id="20" name="Freihandform: Form 18">
            <a:extLst>
              <a:ext uri="{FF2B5EF4-FFF2-40B4-BE49-F238E27FC236}">
                <a16:creationId xmlns:a16="http://schemas.microsoft.com/office/drawing/2014/main" id="{3E29C6EF-5FAC-4610-AA74-8C5D5E758E43}"/>
              </a:ext>
            </a:extLst>
          </p:cNvPr>
          <p:cNvSpPr/>
          <p:nvPr/>
        </p:nvSpPr>
        <p:spPr>
          <a:xfrm>
            <a:off x="4872003" y="4508641"/>
            <a:ext cx="2376361" cy="1081076"/>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dirty="0">
                <a:solidFill>
                  <a:srgbClr val="000000"/>
                </a:solidFill>
                <a:latin typeface="Arial" pitchFamily="18"/>
                <a:ea typeface="Microsoft YaHei" pitchFamily="2"/>
                <a:cs typeface="Microsoft YaHei" pitchFamily="2"/>
              </a:rPr>
              <a:t>Es erfolgt eine  </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dirty="0">
                <a:solidFill>
                  <a:srgbClr val="000000"/>
                </a:solidFill>
                <a:latin typeface="Arial" pitchFamily="18"/>
                <a:ea typeface="Microsoft YaHei" pitchFamily="2"/>
                <a:cs typeface="Microsoft YaHei" pitchFamily="2"/>
              </a:rPr>
              <a:t>stetige Umverteilung</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dirty="0">
                <a:solidFill>
                  <a:srgbClr val="000000"/>
                </a:solidFill>
                <a:latin typeface="Arial" pitchFamily="18"/>
                <a:ea typeface="Microsoft YaHei" pitchFamily="2"/>
                <a:cs typeface="Microsoft YaHei" pitchFamily="2"/>
              </a:rPr>
              <a:t>zu Lasten der Eltern.</a:t>
            </a:r>
          </a:p>
        </p:txBody>
      </p:sp>
      <p:sp>
        <p:nvSpPr>
          <p:cNvPr id="21" name="Gerader Verbinder 10">
            <a:extLst>
              <a:ext uri="{FF2B5EF4-FFF2-40B4-BE49-F238E27FC236}">
                <a16:creationId xmlns:a16="http://schemas.microsoft.com/office/drawing/2014/main" id="{13E60E73-8A71-4C90-8B54-5B452ABB8866}"/>
              </a:ext>
            </a:extLst>
          </p:cNvPr>
          <p:cNvSpPr/>
          <p:nvPr/>
        </p:nvSpPr>
        <p:spPr>
          <a:xfrm flipH="1">
            <a:off x="7133995" y="2944798"/>
            <a:ext cx="917522" cy="54686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38157"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4" name="Textfeld 23">
            <a:extLst>
              <a:ext uri="{FF2B5EF4-FFF2-40B4-BE49-F238E27FC236}">
                <a16:creationId xmlns:a16="http://schemas.microsoft.com/office/drawing/2014/main" id="{4FC01155-637D-4B6B-8B77-6D633C5EBD78}"/>
              </a:ext>
            </a:extLst>
          </p:cNvPr>
          <p:cNvSpPr txBox="1"/>
          <p:nvPr/>
        </p:nvSpPr>
        <p:spPr>
          <a:xfrm>
            <a:off x="7575082" y="2705896"/>
            <a:ext cx="2415941" cy="830997"/>
          </a:xfrm>
          <a:prstGeom prst="rect">
            <a:avLst/>
          </a:prstGeom>
          <a:noFill/>
        </p:spPr>
        <p:txBody>
          <a:bodyPr wrap="square">
            <a:spAutoFit/>
          </a:bodyPr>
          <a:lstStyle/>
          <a:p>
            <a:r>
              <a:rPr lang="de-DE" sz="2400" dirty="0"/>
              <a:t>                                                                                                                                                                                                                                       </a:t>
            </a:r>
            <a:r>
              <a:rPr lang="de-DE" sz="2400" b="1" dirty="0"/>
              <a:t>Fremdbetreuung</a:t>
            </a:r>
          </a:p>
        </p:txBody>
      </p:sp>
      <p:sp>
        <p:nvSpPr>
          <p:cNvPr id="25" name="Titel 24">
            <a:extLst>
              <a:ext uri="{FF2B5EF4-FFF2-40B4-BE49-F238E27FC236}">
                <a16:creationId xmlns:a16="http://schemas.microsoft.com/office/drawing/2014/main" id="{5038E6D7-A927-49BC-882B-30F860B05560}"/>
              </a:ext>
            </a:extLst>
          </p:cNvPr>
          <p:cNvSpPr>
            <a:spLocks noGrp="1"/>
          </p:cNvSpPr>
          <p:nvPr>
            <p:ph type="title" idx="4294967295"/>
          </p:nvPr>
        </p:nvSpPr>
        <p:spPr/>
        <p:txBody>
          <a:bodyPr/>
          <a:lstStyle/>
          <a:p>
            <a:pPr rtl="0" eaLnBrk="1" latinLnBrk="0" hangingPunct="1"/>
            <a:r>
              <a:rPr lang="de-DE" sz="1200" kern="1200" dirty="0">
                <a:solidFill>
                  <a:srgbClr val="000000"/>
                </a:solidFill>
                <a:effectLst/>
                <a:latin typeface="Calibri" panose="020F0502020204030204" pitchFamily="34" charset="0"/>
                <a:ea typeface="+mn-ea"/>
                <a:cs typeface="+mn-cs"/>
              </a:rPr>
              <a:t>Fremdbetreuung</a:t>
            </a:r>
            <a:endParaRPr lang="de-DE" dirty="0">
              <a:effectLst/>
            </a:endParaRPr>
          </a:p>
          <a:p>
            <a:endParaRPr lang="de-DE" dirty="0"/>
          </a:p>
        </p:txBody>
      </p:sp>
    </p:spTree>
    <p:extLst>
      <p:ext uri="{BB962C8B-B14F-4D97-AF65-F5344CB8AC3E}">
        <p14:creationId xmlns:p14="http://schemas.microsoft.com/office/powerpoint/2010/main" val="3786851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7C69B538-85CA-4A72-B007-2CA9EADE3F7E}"/>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7DB1FE8B-56EF-4F2E-A10A-3B965FB17470}"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9</a:t>
            </a:fld>
            <a:endParaRPr lang="de-DE">
              <a:solidFill>
                <a:srgbClr val="000000"/>
              </a:solidFill>
              <a:latin typeface="Arial" pitchFamily="18"/>
              <a:ea typeface="Microsoft YaHei" pitchFamily="2"/>
              <a:cs typeface="Microsoft YaHei" pitchFamily="2"/>
            </a:endParaRPr>
          </a:p>
        </p:txBody>
      </p:sp>
      <p:sp>
        <p:nvSpPr>
          <p:cNvPr id="3" name="Textplatzhalter 1">
            <a:extLst>
              <a:ext uri="{FF2B5EF4-FFF2-40B4-BE49-F238E27FC236}">
                <a16:creationId xmlns:a16="http://schemas.microsoft.com/office/drawing/2014/main" id="{998A8F37-4239-48C0-BB1F-056166F6037F}"/>
              </a:ext>
            </a:extLst>
          </p:cNvPr>
          <p:cNvSpPr txBox="1">
            <a:spLocks noGrp="1"/>
          </p:cNvSpPr>
          <p:nvPr>
            <p:ph type="body" idx="4294967295"/>
          </p:nvPr>
        </p:nvSpPr>
        <p:spPr>
          <a:xfrm>
            <a:off x="1981200" y="719999"/>
            <a:ext cx="8229600" cy="4671535"/>
          </a:xfrm>
        </p:spPr>
        <p:txBody>
          <a:bodyPr anchorCtr="1">
            <a:spAutoFit/>
          </a:bodyPr>
          <a:lstStyle/>
          <a:p>
            <a:pPr indent="-330116" algn="ctr">
              <a:spcBef>
                <a:spcPts val="1350"/>
              </a:spcBef>
            </a:pPr>
            <a:endParaRPr lang="de-DE" sz="3600" b="1"/>
          </a:p>
          <a:p>
            <a:pPr indent="-330116" algn="ctr">
              <a:spcBef>
                <a:spcPts val="1350"/>
              </a:spcBef>
            </a:pPr>
            <a:r>
              <a:rPr lang="de-DE" sz="6000" b="1"/>
              <a:t>Rentenreform 1957</a:t>
            </a:r>
          </a:p>
          <a:p>
            <a:pPr indent="-330116" algn="ctr">
              <a:spcBef>
                <a:spcPts val="1500"/>
              </a:spcBef>
            </a:pPr>
            <a:r>
              <a:rPr lang="de-DE" sz="6000" b="1"/>
              <a:t>=</a:t>
            </a:r>
          </a:p>
          <a:p>
            <a:pPr indent="-330116" algn="ctr">
              <a:spcBef>
                <a:spcPts val="1500"/>
              </a:spcBef>
            </a:pPr>
            <a:r>
              <a:rPr lang="de-DE" sz="6000" b="1"/>
              <a:t>Die Enteignung</a:t>
            </a:r>
          </a:p>
          <a:p>
            <a:pPr indent="-330116" algn="ctr">
              <a:spcBef>
                <a:spcPts val="1500"/>
              </a:spcBef>
            </a:pPr>
            <a:r>
              <a:rPr lang="de-DE" sz="6000" b="1"/>
              <a:t>der Eltern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E68B1151-64DE-4A08-BACA-ABE6006B05D2}"/>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8638E1C6-9CF1-45B9-8BF0-2EF54C2857C5}"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10</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1EE685BB-0212-42A0-8358-0E07F04AF815}"/>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992FE65E-6AB6-4D3B-A16C-926199E9E2E7}"/>
              </a:ext>
            </a:extLst>
          </p:cNvPr>
          <p:cNvSpPr/>
          <p:nvPr/>
        </p:nvSpPr>
        <p:spPr>
          <a:xfrm>
            <a:off x="1703277" y="274676"/>
            <a:ext cx="8785436"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3600" b="1">
                <a:solidFill>
                  <a:srgbClr val="000000"/>
                </a:solidFill>
                <a:latin typeface="Arial" pitchFamily="18"/>
                <a:ea typeface="Microsoft YaHei" pitchFamily="2"/>
                <a:cs typeface="Microsoft YaHei" pitchFamily="2"/>
              </a:rPr>
              <a:t>Auswirkung der Rentenreform 1957</a:t>
            </a:r>
          </a:p>
        </p:txBody>
      </p:sp>
      <p:sp>
        <p:nvSpPr>
          <p:cNvPr id="5" name="Freihandform: Form 3">
            <a:extLst>
              <a:ext uri="{FF2B5EF4-FFF2-40B4-BE49-F238E27FC236}">
                <a16:creationId xmlns:a16="http://schemas.microsoft.com/office/drawing/2014/main" id="{8856AE86-D9E8-44D0-AD2C-712C2DB19348}"/>
              </a:ext>
            </a:extLst>
          </p:cNvPr>
          <p:cNvSpPr/>
          <p:nvPr/>
        </p:nvSpPr>
        <p:spPr>
          <a:xfrm>
            <a:off x="2063998" y="1594083"/>
            <a:ext cx="8229600" cy="452592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cap="flat">
            <a:noFill/>
            <a:prstDash val="solid"/>
          </a:ln>
        </p:spPr>
        <p:txBody>
          <a:bodyPr vert="horz" wrap="square" lIns="91440" tIns="45720" rIns="91440" bIns="45720" anchor="t" anchorCtr="1" compatLnSpc="1">
            <a:noAutofit/>
          </a:bodyPr>
          <a:lstStyle/>
          <a:p>
            <a:pPr marL="342717" indent="-330116" algn="ctr">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1200">
              <a:solidFill>
                <a:srgbClr val="000000"/>
              </a:solidFill>
              <a:latin typeface="Arial" pitchFamily="18"/>
              <a:ea typeface="Microsoft YaHei" pitchFamily="2"/>
              <a:cs typeface="Microsoft YaHei" pitchFamily="2"/>
            </a:endParaRPr>
          </a:p>
          <a:p>
            <a:pPr marL="342717" indent="-330116" algn="ctr">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a:solidFill>
                  <a:srgbClr val="000000"/>
                </a:solidFill>
                <a:latin typeface="Arial" pitchFamily="18"/>
                <a:ea typeface="Microsoft YaHei" pitchFamily="2"/>
                <a:cs typeface="Microsoft YaHei" pitchFamily="2"/>
              </a:rPr>
              <a:t>Verarmung der Mittelschichtfamilien</a:t>
            </a:r>
          </a:p>
          <a:p>
            <a:pPr marL="342717" indent="-330116" algn="ctr">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2800">
              <a:solidFill>
                <a:srgbClr val="000000"/>
              </a:solidFill>
              <a:latin typeface="Arial" pitchFamily="18"/>
              <a:ea typeface="Microsoft YaHei" pitchFamily="2"/>
              <a:cs typeface="Microsoft YaHei" pitchFamily="2"/>
            </a:endParaRPr>
          </a:p>
          <a:p>
            <a:pPr marL="342717" indent="-330116" algn="ctr">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a:solidFill>
                  <a:srgbClr val="000000"/>
                </a:solidFill>
                <a:latin typeface="Arial" pitchFamily="18"/>
                <a:ea typeface="Microsoft YaHei" pitchFamily="2"/>
                <a:cs typeface="Microsoft YaHei" pitchFamily="2"/>
              </a:rPr>
              <a:t>Abwertung der Erziehungsarbeit</a:t>
            </a:r>
          </a:p>
          <a:p>
            <a:pPr marL="342717" indent="-330116" algn="ctr">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2800">
              <a:solidFill>
                <a:srgbClr val="000000"/>
              </a:solidFill>
              <a:latin typeface="Arial" pitchFamily="18"/>
              <a:ea typeface="Microsoft YaHei" pitchFamily="2"/>
              <a:cs typeface="Microsoft YaHei" pitchFamily="2"/>
            </a:endParaRPr>
          </a:p>
          <a:p>
            <a:pPr marL="342717" indent="-330116" algn="ctr">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a:solidFill>
                  <a:srgbClr val="000000"/>
                </a:solidFill>
                <a:latin typeface="Arial" pitchFamily="18"/>
                <a:ea typeface="Microsoft YaHei" pitchFamily="2"/>
                <a:cs typeface="Microsoft YaHei" pitchFamily="2"/>
              </a:rPr>
              <a:t>Abnahme des Kinderwunsches</a:t>
            </a:r>
          </a:p>
          <a:p>
            <a:pPr marL="342717" indent="-330116" algn="ctr">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2800">
              <a:solidFill>
                <a:srgbClr val="000000"/>
              </a:solidFill>
              <a:latin typeface="Arial" pitchFamily="18"/>
              <a:ea typeface="Microsoft YaHei" pitchFamily="2"/>
              <a:cs typeface="Microsoft YaHei" pitchFamily="2"/>
            </a:endParaRPr>
          </a:p>
          <a:p>
            <a:pPr marL="342717" indent="-330116" algn="ctr">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a:solidFill>
                  <a:srgbClr val="000000"/>
                </a:solidFill>
                <a:latin typeface="Arial" pitchFamily="18"/>
                <a:ea typeface="Microsoft YaHei" pitchFamily="2"/>
                <a:cs typeface="Microsoft YaHei" pitchFamily="2"/>
              </a:rPr>
              <a:t>Geburtenrückgang</a:t>
            </a:r>
          </a:p>
        </p:txBody>
      </p:sp>
      <p:sp>
        <p:nvSpPr>
          <p:cNvPr id="6" name="Gerader Verbinder 4">
            <a:extLst>
              <a:ext uri="{FF2B5EF4-FFF2-40B4-BE49-F238E27FC236}">
                <a16:creationId xmlns:a16="http://schemas.microsoft.com/office/drawing/2014/main" id="{75A694A3-55EF-40E2-A209-A6C6211515A0}"/>
              </a:ext>
            </a:extLst>
          </p:cNvPr>
          <p:cNvSpPr/>
          <p:nvPr/>
        </p:nvSpPr>
        <p:spPr>
          <a:xfrm>
            <a:off x="6024723" y="2456280"/>
            <a:ext cx="1435" cy="649443"/>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7" name="Gerader Verbinder 5">
            <a:extLst>
              <a:ext uri="{FF2B5EF4-FFF2-40B4-BE49-F238E27FC236}">
                <a16:creationId xmlns:a16="http://schemas.microsoft.com/office/drawing/2014/main" id="{7A3C1E3E-E9BF-41B3-931A-723775D39390}"/>
              </a:ext>
            </a:extLst>
          </p:cNvPr>
          <p:cNvSpPr/>
          <p:nvPr/>
        </p:nvSpPr>
        <p:spPr>
          <a:xfrm>
            <a:off x="6024723" y="3537722"/>
            <a:ext cx="1435" cy="647642"/>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8" name="Gerader Verbinder 6">
            <a:extLst>
              <a:ext uri="{FF2B5EF4-FFF2-40B4-BE49-F238E27FC236}">
                <a16:creationId xmlns:a16="http://schemas.microsoft.com/office/drawing/2014/main" id="{5CA96D08-0258-49C7-8ACE-19292B4753D8}"/>
              </a:ext>
            </a:extLst>
          </p:cNvPr>
          <p:cNvSpPr/>
          <p:nvPr/>
        </p:nvSpPr>
        <p:spPr>
          <a:xfrm>
            <a:off x="6024723" y="4724285"/>
            <a:ext cx="1435" cy="649443"/>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68171794-92D4-4E20-B468-4159779D4E6C}"/>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18DBBBC8-A437-4027-B925-83117BCF71F5}"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11</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DEAF8118-3B86-4FAB-B602-E8BDDB7B8AF9}"/>
              </a:ext>
            </a:extLst>
          </p:cNvPr>
          <p:cNvSpPr/>
          <p:nvPr/>
        </p:nvSpPr>
        <p:spPr>
          <a:xfrm>
            <a:off x="3431997" y="404640"/>
            <a:ext cx="5759641" cy="647998"/>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9363"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3600" b="1">
                <a:solidFill>
                  <a:srgbClr val="000000"/>
                </a:solidFill>
                <a:latin typeface="Arial" pitchFamily="18"/>
                <a:ea typeface="Microsoft YaHei" pitchFamily="2"/>
                <a:cs typeface="Microsoft YaHei" pitchFamily="2"/>
              </a:rPr>
              <a:t>Enteignung der Eltern</a:t>
            </a:r>
          </a:p>
        </p:txBody>
      </p:sp>
      <p:sp>
        <p:nvSpPr>
          <p:cNvPr id="4" name="Freihandform: Form 2">
            <a:extLst>
              <a:ext uri="{FF2B5EF4-FFF2-40B4-BE49-F238E27FC236}">
                <a16:creationId xmlns:a16="http://schemas.microsoft.com/office/drawing/2014/main" id="{0DD25469-709D-4E72-8CCC-F82C7E6C9118}"/>
              </a:ext>
            </a:extLst>
          </p:cNvPr>
          <p:cNvSpPr/>
          <p:nvPr/>
        </p:nvSpPr>
        <p:spPr>
          <a:xfrm>
            <a:off x="2208355" y="1484282"/>
            <a:ext cx="3671636" cy="36035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9363"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„Familie“ wird unrentabel.</a:t>
            </a:r>
          </a:p>
        </p:txBody>
      </p:sp>
      <p:sp>
        <p:nvSpPr>
          <p:cNvPr id="5" name="Freihandform: Form 3">
            <a:extLst>
              <a:ext uri="{FF2B5EF4-FFF2-40B4-BE49-F238E27FC236}">
                <a16:creationId xmlns:a16="http://schemas.microsoft.com/office/drawing/2014/main" id="{FAD8CCBF-DF45-4513-B3E8-330A30D03412}"/>
              </a:ext>
            </a:extLst>
          </p:cNvPr>
          <p:cNvSpPr/>
          <p:nvPr/>
        </p:nvSpPr>
        <p:spPr>
          <a:xfrm>
            <a:off x="6600721" y="1484282"/>
            <a:ext cx="3527636" cy="865077"/>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9363"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Erwerbstätigkeit wird</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doppelt bezahlt.</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(Lohn und Rente)</a:t>
            </a:r>
          </a:p>
        </p:txBody>
      </p:sp>
      <p:sp>
        <p:nvSpPr>
          <p:cNvPr id="6" name="Freihandform: Form 4">
            <a:extLst>
              <a:ext uri="{FF2B5EF4-FFF2-40B4-BE49-F238E27FC236}">
                <a16:creationId xmlns:a16="http://schemas.microsoft.com/office/drawing/2014/main" id="{9E48A56A-35C9-4870-9AC2-FB16CAB47631}"/>
              </a:ext>
            </a:extLst>
          </p:cNvPr>
          <p:cNvSpPr/>
          <p:nvPr/>
        </p:nvSpPr>
        <p:spPr>
          <a:xfrm>
            <a:off x="2208355" y="2205003"/>
            <a:ext cx="3671636" cy="36035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9363"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Kinderwunsch sinkt.</a:t>
            </a:r>
          </a:p>
        </p:txBody>
      </p:sp>
      <p:sp>
        <p:nvSpPr>
          <p:cNvPr id="7" name="Freihandform: Form 5">
            <a:extLst>
              <a:ext uri="{FF2B5EF4-FFF2-40B4-BE49-F238E27FC236}">
                <a16:creationId xmlns:a16="http://schemas.microsoft.com/office/drawing/2014/main" id="{D82542B8-5DF4-4BDA-BD5A-F962835E84D6}"/>
              </a:ext>
            </a:extLst>
          </p:cNvPr>
          <p:cNvSpPr/>
          <p:nvPr/>
        </p:nvSpPr>
        <p:spPr>
          <a:xfrm>
            <a:off x="2208355" y="2924279"/>
            <a:ext cx="3671636" cy="35856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9363"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Flucht aus der Kindererziehung</a:t>
            </a:r>
          </a:p>
        </p:txBody>
      </p:sp>
      <p:sp>
        <p:nvSpPr>
          <p:cNvPr id="8" name="Freihandform: Form 6">
            <a:extLst>
              <a:ext uri="{FF2B5EF4-FFF2-40B4-BE49-F238E27FC236}">
                <a16:creationId xmlns:a16="http://schemas.microsoft.com/office/drawing/2014/main" id="{24DABABC-E570-438A-910F-A2CECD541984}"/>
              </a:ext>
            </a:extLst>
          </p:cNvPr>
          <p:cNvSpPr/>
          <p:nvPr/>
        </p:nvSpPr>
        <p:spPr>
          <a:xfrm>
            <a:off x="2208355" y="3645000"/>
            <a:ext cx="3671636" cy="36035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9363"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Geburtenrückgang</a:t>
            </a:r>
          </a:p>
        </p:txBody>
      </p:sp>
      <p:sp>
        <p:nvSpPr>
          <p:cNvPr id="9" name="Freihandform: Form 7">
            <a:extLst>
              <a:ext uri="{FF2B5EF4-FFF2-40B4-BE49-F238E27FC236}">
                <a16:creationId xmlns:a16="http://schemas.microsoft.com/office/drawing/2014/main" id="{8AF1BA88-9D91-41ED-AC6B-FC1F99B0DC5E}"/>
              </a:ext>
            </a:extLst>
          </p:cNvPr>
          <p:cNvSpPr/>
          <p:nvPr/>
        </p:nvSpPr>
        <p:spPr>
          <a:xfrm>
            <a:off x="2208355" y="4292642"/>
            <a:ext cx="3671636" cy="36035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9363"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sinkende Inlandsnachfrage</a:t>
            </a:r>
          </a:p>
        </p:txBody>
      </p:sp>
      <p:sp>
        <p:nvSpPr>
          <p:cNvPr id="10" name="Freihandform: Form 8">
            <a:extLst>
              <a:ext uri="{FF2B5EF4-FFF2-40B4-BE49-F238E27FC236}">
                <a16:creationId xmlns:a16="http://schemas.microsoft.com/office/drawing/2014/main" id="{42DB273B-BC7A-4907-B2E9-AEC7D72A7D1D}"/>
              </a:ext>
            </a:extLst>
          </p:cNvPr>
          <p:cNvSpPr/>
          <p:nvPr/>
        </p:nvSpPr>
        <p:spPr>
          <a:xfrm>
            <a:off x="6600721" y="2637002"/>
            <a:ext cx="3527636" cy="649077"/>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9363"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Verstärkter Drang</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zur Erwerbstätigkeit</a:t>
            </a:r>
          </a:p>
        </p:txBody>
      </p:sp>
      <p:sp>
        <p:nvSpPr>
          <p:cNvPr id="11" name="Freihandform: Form 9">
            <a:extLst>
              <a:ext uri="{FF2B5EF4-FFF2-40B4-BE49-F238E27FC236}">
                <a16:creationId xmlns:a16="http://schemas.microsoft.com/office/drawing/2014/main" id="{CE9F22C2-F76C-44ED-A97B-4B715787F3CC}"/>
              </a:ext>
            </a:extLst>
          </p:cNvPr>
          <p:cNvSpPr/>
          <p:nvPr/>
        </p:nvSpPr>
        <p:spPr>
          <a:xfrm>
            <a:off x="6600721" y="3645000"/>
            <a:ext cx="3527636" cy="36035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9363"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Belastung des Arbeitsmarktes</a:t>
            </a:r>
          </a:p>
        </p:txBody>
      </p:sp>
      <p:sp>
        <p:nvSpPr>
          <p:cNvPr id="12" name="Freihandform: Form 10">
            <a:extLst>
              <a:ext uri="{FF2B5EF4-FFF2-40B4-BE49-F238E27FC236}">
                <a16:creationId xmlns:a16="http://schemas.microsoft.com/office/drawing/2014/main" id="{B348D608-E155-44A5-BCDB-5EA2631F29E8}"/>
              </a:ext>
            </a:extLst>
          </p:cNvPr>
          <p:cNvSpPr/>
          <p:nvPr/>
        </p:nvSpPr>
        <p:spPr>
          <a:xfrm>
            <a:off x="6600721" y="4292642"/>
            <a:ext cx="3527636" cy="36035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9363"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Arbeitslosigkeit</a:t>
            </a:r>
          </a:p>
        </p:txBody>
      </p:sp>
      <p:sp>
        <p:nvSpPr>
          <p:cNvPr id="13" name="Freihandform: Form 11">
            <a:extLst>
              <a:ext uri="{FF2B5EF4-FFF2-40B4-BE49-F238E27FC236}">
                <a16:creationId xmlns:a16="http://schemas.microsoft.com/office/drawing/2014/main" id="{71761DCD-E683-433A-B81E-968CF746E10F}"/>
              </a:ext>
            </a:extLst>
          </p:cNvPr>
          <p:cNvSpPr/>
          <p:nvPr/>
        </p:nvSpPr>
        <p:spPr>
          <a:xfrm>
            <a:off x="3503639" y="5013363"/>
            <a:ext cx="5471998" cy="1512719"/>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9363" cap="flat">
            <a:solidFill>
              <a:srgbClr val="000000"/>
            </a:solidFill>
            <a:prstDash val="solid"/>
            <a:miter/>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sz="2000" b="1">
              <a:solidFill>
                <a:srgbClr val="000000"/>
              </a:solidFill>
              <a:latin typeface="Arial" pitchFamily="18"/>
              <a:ea typeface="Microsoft YaHei" pitchFamily="2"/>
              <a:cs typeface="Microsoft YaHei" pitchFamily="2"/>
            </a:endParaRPr>
          </a:p>
          <a:p>
            <a:pPr>
              <a:buClr>
                <a:srgbClr val="000000"/>
              </a:buClr>
              <a:buSzPct val="100000"/>
              <a:buFont typeface="Arial" pitchFamily="34"/>
              <a:buChar cha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2000" b="1">
                <a:solidFill>
                  <a:srgbClr val="000000"/>
                </a:solidFill>
                <a:latin typeface="Arial" pitchFamily="18"/>
                <a:ea typeface="Microsoft YaHei" pitchFamily="2"/>
                <a:cs typeface="Microsoft YaHei" pitchFamily="2"/>
              </a:rPr>
              <a:t> </a:t>
            </a:r>
            <a:r>
              <a:rPr lang="de-DE" sz="2400" b="1">
                <a:solidFill>
                  <a:srgbClr val="000000"/>
                </a:solidFill>
                <a:latin typeface="Arial" pitchFamily="18"/>
                <a:ea typeface="Microsoft YaHei" pitchFamily="2"/>
                <a:cs typeface="Microsoft YaHei" pitchFamily="2"/>
              </a:rPr>
              <a:t>Zunehmende Familienarmut</a:t>
            </a:r>
          </a:p>
          <a:p>
            <a:pPr>
              <a:buClr>
                <a:srgbClr val="000000"/>
              </a:buClr>
              <a:buSzPct val="100000"/>
              <a:buFont typeface="Arial" pitchFamily="34"/>
              <a:buChar cha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2400" b="1">
                <a:solidFill>
                  <a:srgbClr val="000000"/>
                </a:solidFill>
                <a:latin typeface="Arial" pitchFamily="18"/>
                <a:ea typeface="Microsoft YaHei" pitchFamily="2"/>
                <a:cs typeface="Microsoft YaHei" pitchFamily="2"/>
              </a:rPr>
              <a:t> Überforderung des Sozialsystems</a:t>
            </a:r>
          </a:p>
          <a:p>
            <a:pPr>
              <a:buClr>
                <a:srgbClr val="000000"/>
              </a:buClr>
              <a:buSzPct val="100000"/>
              <a:buFont typeface="Arial" pitchFamily="34"/>
              <a:buChar cha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2400" b="1">
                <a:solidFill>
                  <a:srgbClr val="000000"/>
                </a:solidFill>
                <a:latin typeface="Arial" pitchFamily="18"/>
                <a:ea typeface="Microsoft YaHei" pitchFamily="2"/>
                <a:cs typeface="Microsoft YaHei" pitchFamily="2"/>
              </a:rPr>
              <a:t> gesundheitliche Probleme</a:t>
            </a:r>
          </a:p>
          <a:p>
            <a:pPr>
              <a:buClr>
                <a:srgbClr val="000000"/>
              </a:buClr>
              <a:buSzPct val="100000"/>
              <a:buFont typeface="Arial" pitchFamily="34"/>
              <a:buChar cha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2400" b="1">
                <a:solidFill>
                  <a:srgbClr val="000000"/>
                </a:solidFill>
                <a:latin typeface="Arial" pitchFamily="18"/>
                <a:ea typeface="Microsoft YaHei" pitchFamily="2"/>
                <a:cs typeface="Microsoft YaHei" pitchFamily="2"/>
              </a:rPr>
              <a:t> Nachlassende Wirtschaftskraft</a:t>
            </a:r>
          </a:p>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sz="2400" b="1">
              <a:solidFill>
                <a:srgbClr val="000000"/>
              </a:solidFill>
              <a:latin typeface="Arial" pitchFamily="18"/>
              <a:ea typeface="Microsoft YaHei" pitchFamily="2"/>
              <a:cs typeface="Microsoft YaHei" pitchFamily="2"/>
            </a:endParaRPr>
          </a:p>
        </p:txBody>
      </p:sp>
      <p:sp>
        <p:nvSpPr>
          <p:cNvPr id="14" name="Gerader Verbinder 12">
            <a:extLst>
              <a:ext uri="{FF2B5EF4-FFF2-40B4-BE49-F238E27FC236}">
                <a16:creationId xmlns:a16="http://schemas.microsoft.com/office/drawing/2014/main" id="{4E912F03-B3FC-4BAF-95B0-502CDB1607E7}"/>
              </a:ext>
            </a:extLst>
          </p:cNvPr>
          <p:cNvSpPr/>
          <p:nvPr/>
        </p:nvSpPr>
        <p:spPr>
          <a:xfrm flipH="1">
            <a:off x="4066681" y="1052638"/>
            <a:ext cx="530278" cy="431642"/>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5" name="Gerader Verbinder 13">
            <a:extLst>
              <a:ext uri="{FF2B5EF4-FFF2-40B4-BE49-F238E27FC236}">
                <a16:creationId xmlns:a16="http://schemas.microsoft.com/office/drawing/2014/main" id="{C5C37F5A-B5C8-4FEB-B47D-6836542879BD}"/>
              </a:ext>
            </a:extLst>
          </p:cNvPr>
          <p:cNvSpPr/>
          <p:nvPr/>
        </p:nvSpPr>
        <p:spPr>
          <a:xfrm>
            <a:off x="7751641" y="1052638"/>
            <a:ext cx="576355" cy="431642"/>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6" name="Gerader Verbinder 14">
            <a:extLst>
              <a:ext uri="{FF2B5EF4-FFF2-40B4-BE49-F238E27FC236}">
                <a16:creationId xmlns:a16="http://schemas.microsoft.com/office/drawing/2014/main" id="{170C920C-24F5-4991-801C-542CC86FD112}"/>
              </a:ext>
            </a:extLst>
          </p:cNvPr>
          <p:cNvSpPr/>
          <p:nvPr/>
        </p:nvSpPr>
        <p:spPr>
          <a:xfrm>
            <a:off x="4008361" y="1844638"/>
            <a:ext cx="1801" cy="36035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7" name="Gerader Verbinder 15">
            <a:extLst>
              <a:ext uri="{FF2B5EF4-FFF2-40B4-BE49-F238E27FC236}">
                <a16:creationId xmlns:a16="http://schemas.microsoft.com/office/drawing/2014/main" id="{697C12C0-BD3D-4E10-83B6-76E66935177D}"/>
              </a:ext>
            </a:extLst>
          </p:cNvPr>
          <p:cNvSpPr/>
          <p:nvPr/>
        </p:nvSpPr>
        <p:spPr>
          <a:xfrm>
            <a:off x="4008361" y="2565358"/>
            <a:ext cx="1801" cy="35892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8" name="Gerader Verbinder 16">
            <a:extLst>
              <a:ext uri="{FF2B5EF4-FFF2-40B4-BE49-F238E27FC236}">
                <a16:creationId xmlns:a16="http://schemas.microsoft.com/office/drawing/2014/main" id="{8D735A85-763A-4E05-8873-BCC96C1A36B2}"/>
              </a:ext>
            </a:extLst>
          </p:cNvPr>
          <p:cNvSpPr/>
          <p:nvPr/>
        </p:nvSpPr>
        <p:spPr>
          <a:xfrm>
            <a:off x="4008361" y="3284635"/>
            <a:ext cx="1801" cy="36036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9" name="Gerader Verbinder 17">
            <a:extLst>
              <a:ext uri="{FF2B5EF4-FFF2-40B4-BE49-F238E27FC236}">
                <a16:creationId xmlns:a16="http://schemas.microsoft.com/office/drawing/2014/main" id="{B4846601-1FA3-4E3D-91D7-F4C22452285A}"/>
              </a:ext>
            </a:extLst>
          </p:cNvPr>
          <p:cNvSpPr/>
          <p:nvPr/>
        </p:nvSpPr>
        <p:spPr>
          <a:xfrm>
            <a:off x="4008361" y="3933721"/>
            <a:ext cx="1801" cy="35892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0" name="Gerader Verbinder 18">
            <a:extLst>
              <a:ext uri="{FF2B5EF4-FFF2-40B4-BE49-F238E27FC236}">
                <a16:creationId xmlns:a16="http://schemas.microsoft.com/office/drawing/2014/main" id="{E1E47441-EF0D-4C49-B65C-AAB166392883}"/>
              </a:ext>
            </a:extLst>
          </p:cNvPr>
          <p:cNvSpPr/>
          <p:nvPr/>
        </p:nvSpPr>
        <p:spPr>
          <a:xfrm>
            <a:off x="8327995" y="2349358"/>
            <a:ext cx="1444" cy="287642"/>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1" name="Gerader Verbinder 19">
            <a:extLst>
              <a:ext uri="{FF2B5EF4-FFF2-40B4-BE49-F238E27FC236}">
                <a16:creationId xmlns:a16="http://schemas.microsoft.com/office/drawing/2014/main" id="{1F34BF33-7BC7-46F0-8733-1885F99D1C51}"/>
              </a:ext>
            </a:extLst>
          </p:cNvPr>
          <p:cNvSpPr/>
          <p:nvPr/>
        </p:nvSpPr>
        <p:spPr>
          <a:xfrm>
            <a:off x="8327995" y="3284635"/>
            <a:ext cx="1444" cy="36036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2" name="Gerader Verbinder 20">
            <a:extLst>
              <a:ext uri="{FF2B5EF4-FFF2-40B4-BE49-F238E27FC236}">
                <a16:creationId xmlns:a16="http://schemas.microsoft.com/office/drawing/2014/main" id="{DEABC86D-C091-46F2-BECF-C283FA157406}"/>
              </a:ext>
            </a:extLst>
          </p:cNvPr>
          <p:cNvSpPr/>
          <p:nvPr/>
        </p:nvSpPr>
        <p:spPr>
          <a:xfrm>
            <a:off x="8327995" y="4005356"/>
            <a:ext cx="1444" cy="28727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3" name="Gerader Verbinder 21">
            <a:extLst>
              <a:ext uri="{FF2B5EF4-FFF2-40B4-BE49-F238E27FC236}">
                <a16:creationId xmlns:a16="http://schemas.microsoft.com/office/drawing/2014/main" id="{F50E7B0D-F4CB-4299-BAC0-44E345AB96BB}"/>
              </a:ext>
            </a:extLst>
          </p:cNvPr>
          <p:cNvSpPr/>
          <p:nvPr/>
        </p:nvSpPr>
        <p:spPr>
          <a:xfrm>
            <a:off x="4008361" y="4652998"/>
            <a:ext cx="863641" cy="36035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4" name="Gerader Verbinder 22">
            <a:extLst>
              <a:ext uri="{FF2B5EF4-FFF2-40B4-BE49-F238E27FC236}">
                <a16:creationId xmlns:a16="http://schemas.microsoft.com/office/drawing/2014/main" id="{C072BDF6-1A4E-4AFC-BD14-09ED60481BA9}"/>
              </a:ext>
            </a:extLst>
          </p:cNvPr>
          <p:cNvSpPr/>
          <p:nvPr/>
        </p:nvSpPr>
        <p:spPr>
          <a:xfrm flipH="1">
            <a:off x="7307040" y="4652998"/>
            <a:ext cx="888842" cy="36035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5" name="Gerader Verbinder 23">
            <a:extLst>
              <a:ext uri="{FF2B5EF4-FFF2-40B4-BE49-F238E27FC236}">
                <a16:creationId xmlns:a16="http://schemas.microsoft.com/office/drawing/2014/main" id="{9D67199D-AB5D-44C2-99C3-C1F04A21A554}"/>
              </a:ext>
            </a:extLst>
          </p:cNvPr>
          <p:cNvSpPr/>
          <p:nvPr/>
        </p:nvSpPr>
        <p:spPr>
          <a:xfrm>
            <a:off x="5880000" y="4436998"/>
            <a:ext cx="720720" cy="1801"/>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6" name="Gerader Verbinder 24">
            <a:extLst>
              <a:ext uri="{FF2B5EF4-FFF2-40B4-BE49-F238E27FC236}">
                <a16:creationId xmlns:a16="http://schemas.microsoft.com/office/drawing/2014/main" id="{2378B84A-3768-43E6-B714-D8F46DD9A4B9}"/>
              </a:ext>
            </a:extLst>
          </p:cNvPr>
          <p:cNvSpPr/>
          <p:nvPr/>
        </p:nvSpPr>
        <p:spPr>
          <a:xfrm>
            <a:off x="5880000" y="3068635"/>
            <a:ext cx="720720" cy="143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7" name="Gerader Verbinder 25">
            <a:extLst>
              <a:ext uri="{FF2B5EF4-FFF2-40B4-BE49-F238E27FC236}">
                <a16:creationId xmlns:a16="http://schemas.microsoft.com/office/drawing/2014/main" id="{FF96A5C6-2EF5-4229-954C-C87DC61B31EF}"/>
              </a:ext>
            </a:extLst>
          </p:cNvPr>
          <p:cNvSpPr/>
          <p:nvPr/>
        </p:nvSpPr>
        <p:spPr>
          <a:xfrm>
            <a:off x="1992356" y="1700282"/>
            <a:ext cx="215999" cy="143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8" name="Gerader Verbinder 26">
            <a:extLst>
              <a:ext uri="{FF2B5EF4-FFF2-40B4-BE49-F238E27FC236}">
                <a16:creationId xmlns:a16="http://schemas.microsoft.com/office/drawing/2014/main" id="{A9D52DA8-80E4-4660-9E82-2E3BE65B9A2C}"/>
              </a:ext>
            </a:extLst>
          </p:cNvPr>
          <p:cNvSpPr/>
          <p:nvPr/>
        </p:nvSpPr>
        <p:spPr>
          <a:xfrm>
            <a:off x="1992356" y="1700281"/>
            <a:ext cx="1435" cy="3168716"/>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9" name="Gerader Verbinder 27">
            <a:extLst>
              <a:ext uri="{FF2B5EF4-FFF2-40B4-BE49-F238E27FC236}">
                <a16:creationId xmlns:a16="http://schemas.microsoft.com/office/drawing/2014/main" id="{4227D1FD-2222-4847-89FD-630E33B8F387}"/>
              </a:ext>
            </a:extLst>
          </p:cNvPr>
          <p:cNvSpPr/>
          <p:nvPr/>
        </p:nvSpPr>
        <p:spPr>
          <a:xfrm>
            <a:off x="1992356" y="4868998"/>
            <a:ext cx="1511283" cy="936363"/>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1E50C1FE-1F9F-42A6-968C-4EA3F4FC8910}"/>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CE9D96E3-23F8-471E-B53C-8AA3D71B0405}"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12</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9987D864-1F4C-40F2-A869-9E8AD47F918B}"/>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14111BFB-4FD9-4248-88D2-FF44C757A592}"/>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Zitate von Verfassungsjuristen 1</a:t>
            </a:r>
          </a:p>
        </p:txBody>
      </p:sp>
      <p:sp>
        <p:nvSpPr>
          <p:cNvPr id="5" name="Freihandform: Form 3">
            <a:extLst>
              <a:ext uri="{FF2B5EF4-FFF2-40B4-BE49-F238E27FC236}">
                <a16:creationId xmlns:a16="http://schemas.microsoft.com/office/drawing/2014/main" id="{90FFD19E-4D6C-43BD-812B-BD3286AA28B2}"/>
              </a:ext>
            </a:extLst>
          </p:cNvPr>
          <p:cNvSpPr/>
          <p:nvPr/>
        </p:nvSpPr>
        <p:spPr>
          <a:xfrm>
            <a:off x="1738198" y="1593717"/>
            <a:ext cx="8785436" cy="452592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cap="flat">
            <a:noFill/>
            <a:prstDash val="solid"/>
          </a:ln>
        </p:spPr>
        <p:txBody>
          <a:bodyPr vert="horz" wrap="square" lIns="91440" tIns="45720" rIns="91440" bIns="45720" anchor="t" anchorCtr="0" compatLnSpc="1">
            <a:noAutofit/>
          </a:bodyPr>
          <a:lstStyle/>
          <a:p>
            <a:pPr marL="342717" indent="-330116">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a:solidFill>
                  <a:srgbClr val="000000"/>
                </a:solidFill>
                <a:latin typeface="Arial" pitchFamily="18"/>
                <a:ea typeface="Microsoft YaHei" pitchFamily="2"/>
                <a:cs typeface="Microsoft YaHei" pitchFamily="2"/>
              </a:rPr>
              <a:t>   </a:t>
            </a:r>
            <a:r>
              <a:rPr lang="de-DE" sz="2800">
                <a:solidFill>
                  <a:srgbClr val="000000"/>
                </a:solidFill>
                <a:latin typeface="Arial" pitchFamily="18"/>
                <a:ea typeface="Microsoft YaHei" pitchFamily="2"/>
                <a:cs typeface="Microsoft YaHei" pitchFamily="2"/>
              </a:rPr>
              <a:t>Was die Sozialversicherung, insbesondere das System der Alters- und Hinterbliebenen-Versorgung betrifft, hat diese sich noch weiter von den Verfassungsgeboten und Wertvorstellungen des Grundgesetzes entfernt als das Steuerrecht.</a:t>
            </a:r>
          </a:p>
          <a:p>
            <a:pPr marL="342717" indent="-330116">
              <a:spcBef>
                <a:spcPts val="4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1600">
              <a:solidFill>
                <a:srgbClr val="000000"/>
              </a:solidFill>
              <a:latin typeface="Arial" pitchFamily="18"/>
              <a:ea typeface="Microsoft YaHei" pitchFamily="2"/>
              <a:cs typeface="Microsoft YaHei" pitchFamily="2"/>
            </a:endParaRPr>
          </a:p>
          <a:p>
            <a:pPr marL="342717" indent="-330116">
              <a:spcBef>
                <a:spcPts val="4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1600">
              <a:solidFill>
                <a:srgbClr val="000000"/>
              </a:solidFill>
              <a:latin typeface="Arial" pitchFamily="18"/>
              <a:ea typeface="Microsoft YaHei" pitchFamily="2"/>
              <a:cs typeface="Microsoft YaHei" pitchFamily="2"/>
            </a:endParaRPr>
          </a:p>
          <a:p>
            <a:pPr marL="342717" indent="-330116">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b="1">
                <a:solidFill>
                  <a:srgbClr val="000000"/>
                </a:solidFill>
                <a:latin typeface="Arial" pitchFamily="18"/>
                <a:ea typeface="Microsoft YaHei" pitchFamily="2"/>
                <a:cs typeface="Microsoft YaHei" pitchFamily="2"/>
              </a:rPr>
              <a:t>Wolfgang Zeidler</a:t>
            </a:r>
          </a:p>
          <a:p>
            <a:pPr marL="342717" indent="-330116">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000" b="1">
                <a:solidFill>
                  <a:srgbClr val="000000"/>
                </a:solidFill>
                <a:latin typeface="Arial" pitchFamily="18"/>
                <a:ea typeface="Microsoft YaHei" pitchFamily="2"/>
                <a:cs typeface="Microsoft YaHei" pitchFamily="2"/>
              </a:rPr>
              <a:t>ehemaliger Präsident des Bundesverfassungsgerichts</a:t>
            </a:r>
          </a:p>
          <a:p>
            <a:pPr marL="342717" indent="-330116">
              <a:spcBef>
                <a:spcPts val="4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1600" b="1">
                <a:solidFill>
                  <a:srgbClr val="000000"/>
                </a:solidFill>
                <a:latin typeface="Arial" pitchFamily="18"/>
                <a:ea typeface="Microsoft YaHei" pitchFamily="2"/>
                <a:cs typeface="Microsoft YaHei" pitchFamily="2"/>
              </a:rPr>
              <a:t>(im Handbuch des Verfassungsrechts 1983, S. 605)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A65B9A67-692D-426E-B5D9-8FD4EFA77065}"/>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4CA8FDE3-C895-4D86-A56B-2DB8477AB8D8}"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13</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F66DCBDD-6AC8-4439-B04D-E0182A7D790D}"/>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122BE7EC-1814-46CF-BAFC-B5153B01A8ED}"/>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Zitate von Verfassungsjuristen 2</a:t>
            </a:r>
          </a:p>
        </p:txBody>
      </p:sp>
      <p:sp>
        <p:nvSpPr>
          <p:cNvPr id="5" name="Freihandform: Form 3">
            <a:extLst>
              <a:ext uri="{FF2B5EF4-FFF2-40B4-BE49-F238E27FC236}">
                <a16:creationId xmlns:a16="http://schemas.microsoft.com/office/drawing/2014/main" id="{0806B9D1-A9E1-4A62-845B-B8D93DBB42CC}"/>
              </a:ext>
            </a:extLst>
          </p:cNvPr>
          <p:cNvSpPr/>
          <p:nvPr/>
        </p:nvSpPr>
        <p:spPr>
          <a:xfrm>
            <a:off x="1981200" y="1600201"/>
            <a:ext cx="8229600" cy="452592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w="9363" cap="flat">
            <a:solidFill>
              <a:srgbClr val="BBE0E3"/>
            </a:solidFill>
            <a:prstDash val="solid"/>
            <a:miter/>
          </a:ln>
        </p:spPr>
        <p:txBody>
          <a:bodyPr vert="horz" wrap="square" lIns="91440" tIns="45720" rIns="91440" bIns="45720" anchor="t" anchorCtr="0" compatLnSpc="1">
            <a:noAutofit/>
          </a:bodyPr>
          <a:lstStyle/>
          <a:p>
            <a:pPr marL="342717" indent="-330116">
              <a:lnSpc>
                <a:spcPct val="90000"/>
              </a:lnSpc>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800">
                <a:solidFill>
                  <a:srgbClr val="000000"/>
                </a:solidFill>
                <a:latin typeface="Arial" pitchFamily="18"/>
                <a:ea typeface="Microsoft YaHei" pitchFamily="2"/>
                <a:cs typeface="Microsoft YaHei" pitchFamily="2"/>
              </a:rPr>
              <a:t>   Solange sich die Kinderlosen überhaupt nicht am finanziellen Kindesunterhalt beteiligen, gebührt die im Rahmen des Generationenver-trages erbrachte Alterssicherung ausschließlich den Eltern; die übrige Bevölkerung müsste für ihr Alter durch sonstige Vorkehrungen, z. B. eine Lebensversicherung, vorsorgen.</a:t>
            </a:r>
          </a:p>
          <a:p>
            <a:pPr marL="342717" indent="-330116">
              <a:lnSpc>
                <a:spcPct val="90000"/>
              </a:lnSpc>
              <a:spcBef>
                <a:spcPts val="3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1200">
              <a:solidFill>
                <a:srgbClr val="000000"/>
              </a:solidFill>
              <a:latin typeface="Arial" pitchFamily="18"/>
              <a:ea typeface="Microsoft YaHei" pitchFamily="2"/>
              <a:cs typeface="Microsoft YaHei" pitchFamily="2"/>
            </a:endParaRPr>
          </a:p>
          <a:p>
            <a:pPr marL="342717" indent="-330116">
              <a:lnSpc>
                <a:spcPct val="90000"/>
              </a:lnSpc>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b="1">
                <a:solidFill>
                  <a:srgbClr val="000000"/>
                </a:solidFill>
                <a:latin typeface="Arial" pitchFamily="18"/>
                <a:ea typeface="Microsoft YaHei" pitchFamily="2"/>
                <a:cs typeface="Microsoft YaHei" pitchFamily="2"/>
              </a:rPr>
              <a:t>Paul Kirchhof</a:t>
            </a:r>
          </a:p>
          <a:p>
            <a:pPr marL="342717" indent="-330116">
              <a:lnSpc>
                <a:spcPct val="90000"/>
              </a:lnSpc>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000" b="1">
                <a:solidFill>
                  <a:srgbClr val="000000"/>
                </a:solidFill>
                <a:latin typeface="Arial" pitchFamily="18"/>
                <a:ea typeface="Microsoft YaHei" pitchFamily="2"/>
                <a:cs typeface="Microsoft YaHei" pitchFamily="2"/>
              </a:rPr>
              <a:t>ehem. Richter am Bundesverfassungsgericht</a:t>
            </a:r>
          </a:p>
          <a:p>
            <a:pPr marL="342717" indent="-330116">
              <a:lnSpc>
                <a:spcPct val="90000"/>
              </a:lnSpc>
              <a:spcBef>
                <a:spcPts val="4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1600" b="1">
                <a:solidFill>
                  <a:srgbClr val="000000"/>
                </a:solidFill>
                <a:latin typeface="Arial" pitchFamily="18"/>
                <a:ea typeface="Microsoft YaHei" pitchFamily="2"/>
                <a:cs typeface="Microsoft YaHei" pitchFamily="2"/>
              </a:rPr>
              <a:t>(Aus: „Ehe und Familie im staatlichen und kirchlichen Steuerrecht“,</a:t>
            </a:r>
          </a:p>
          <a:p>
            <a:pPr marL="342717" indent="-330116">
              <a:lnSpc>
                <a:spcPct val="90000"/>
              </a:lnSpc>
              <a:spcBef>
                <a:spcPts val="4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1600" b="1">
                <a:solidFill>
                  <a:srgbClr val="000000"/>
                </a:solidFill>
                <a:latin typeface="Arial" pitchFamily="18"/>
                <a:ea typeface="Microsoft YaHei" pitchFamily="2"/>
                <a:cs typeface="Microsoft YaHei" pitchFamily="2"/>
              </a:rPr>
              <a:t>n: Essener Gespräche, 21, 1986, S.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C75FAF0B-B6F0-4C37-BB20-4CF00C158658}"/>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7BC88845-E307-489E-82DE-C0F66A101507}"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14</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BDDC2F5C-CAEE-4B26-A1D0-91208B4C9786}"/>
              </a:ext>
            </a:extLst>
          </p:cNvPr>
          <p:cNvSpPr/>
          <p:nvPr/>
        </p:nvSpPr>
        <p:spPr>
          <a:xfrm>
            <a:off x="8029563" y="630071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1AC543D4-208D-415E-BB5E-ABA401A43912}"/>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Zitate von Verfassungsjuristen 3</a:t>
            </a:r>
          </a:p>
        </p:txBody>
      </p:sp>
      <p:sp>
        <p:nvSpPr>
          <p:cNvPr id="5" name="Freihandform: Form 3">
            <a:extLst>
              <a:ext uri="{FF2B5EF4-FFF2-40B4-BE49-F238E27FC236}">
                <a16:creationId xmlns:a16="http://schemas.microsoft.com/office/drawing/2014/main" id="{68D78B04-4622-41CB-8E17-56CF01DB4F90}"/>
              </a:ext>
            </a:extLst>
          </p:cNvPr>
          <p:cNvSpPr/>
          <p:nvPr/>
        </p:nvSpPr>
        <p:spPr>
          <a:xfrm>
            <a:off x="1919276" y="1557361"/>
            <a:ext cx="8229600" cy="452592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cap="flat">
            <a:noFill/>
            <a:prstDash val="solid"/>
          </a:ln>
        </p:spPr>
        <p:txBody>
          <a:bodyPr vert="horz" wrap="square" lIns="91440" tIns="45720" rIns="91440" bIns="45720" anchor="t" anchorCtr="0" compatLnSpc="1">
            <a:noAutofit/>
          </a:bodyPr>
          <a:lstStyle/>
          <a:p>
            <a:pPr marL="342717" indent="-330116">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a:solidFill>
                  <a:srgbClr val="000000"/>
                </a:solidFill>
                <a:latin typeface="Arial" pitchFamily="18"/>
                <a:ea typeface="Microsoft YaHei" pitchFamily="2"/>
                <a:cs typeface="Microsoft YaHei" pitchFamily="2"/>
              </a:rPr>
              <a:t>   </a:t>
            </a:r>
            <a:r>
              <a:rPr lang="de-DE" sz="2800">
                <a:solidFill>
                  <a:srgbClr val="000000"/>
                </a:solidFill>
                <a:latin typeface="Arial" pitchFamily="18"/>
                <a:ea typeface="Microsoft YaHei" pitchFamily="2"/>
                <a:cs typeface="Microsoft YaHei" pitchFamily="2"/>
              </a:rPr>
              <a:t>Die Alterslast wurde kollektiviert, die Kinderlast blieb Privatsache. Mit dieser Konstruktion bestraft das geltende Rentenrecht die Familie und innerhalb der Familie ganz besonders die nicht oder nicht voll berufstätige Mutter.</a:t>
            </a:r>
          </a:p>
          <a:p>
            <a:pPr marL="342717" indent="-330116">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2800">
              <a:solidFill>
                <a:srgbClr val="000000"/>
              </a:solidFill>
              <a:latin typeface="Arial" pitchFamily="18"/>
              <a:ea typeface="Microsoft YaHei" pitchFamily="2"/>
              <a:cs typeface="Microsoft YaHei" pitchFamily="2"/>
            </a:endParaRPr>
          </a:p>
          <a:p>
            <a:pPr marL="342717" indent="-330116">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b="1">
                <a:solidFill>
                  <a:srgbClr val="000000"/>
                </a:solidFill>
                <a:latin typeface="Arial" pitchFamily="18"/>
                <a:ea typeface="Microsoft YaHei" pitchFamily="2"/>
                <a:cs typeface="Microsoft YaHei" pitchFamily="2"/>
              </a:rPr>
              <a:t>Eva Marie von Münch</a:t>
            </a:r>
          </a:p>
          <a:p>
            <a:pPr marL="342717" indent="-330116">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000" b="1">
                <a:solidFill>
                  <a:srgbClr val="000000"/>
                </a:solidFill>
                <a:latin typeface="Arial" pitchFamily="18"/>
                <a:ea typeface="Microsoft YaHei" pitchFamily="2"/>
                <a:cs typeface="Microsoft YaHei" pitchFamily="2"/>
              </a:rPr>
              <a:t>Verfassungsjuristin</a:t>
            </a:r>
          </a:p>
          <a:p>
            <a:pPr marL="342717" indent="-330116">
              <a:spcBef>
                <a:spcPts val="4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1600" b="1">
                <a:solidFill>
                  <a:srgbClr val="000000"/>
                </a:solidFill>
                <a:latin typeface="Arial" pitchFamily="18"/>
                <a:ea typeface="Microsoft YaHei" pitchFamily="2"/>
                <a:cs typeface="Microsoft YaHei" pitchFamily="2"/>
              </a:rPr>
              <a:t>(im Handbuch des Verfassungsrechts 1994, S. 321)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6AC34DB8-196C-417A-981B-6C7687A8B9E7}"/>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A8C0D5EC-0A65-4A8B-88CC-90A62AACFB5D}"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15</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747B5D14-0A02-402E-BCD3-A96EBA67F502}"/>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8138B3D3-E5F4-4B78-BFAC-78F267814281}"/>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Zitate von Verfassungsjuristen 4</a:t>
            </a:r>
          </a:p>
        </p:txBody>
      </p:sp>
      <p:sp>
        <p:nvSpPr>
          <p:cNvPr id="5" name="Freihandform: Form 3">
            <a:extLst>
              <a:ext uri="{FF2B5EF4-FFF2-40B4-BE49-F238E27FC236}">
                <a16:creationId xmlns:a16="http://schemas.microsoft.com/office/drawing/2014/main" id="{9A1CBA2F-6E9A-451F-B55D-010468EB7247}"/>
              </a:ext>
            </a:extLst>
          </p:cNvPr>
          <p:cNvSpPr/>
          <p:nvPr/>
        </p:nvSpPr>
        <p:spPr>
          <a:xfrm>
            <a:off x="1919276" y="1268282"/>
            <a:ext cx="8229600" cy="492947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cap="flat">
            <a:noFill/>
            <a:prstDash val="solid"/>
          </a:ln>
        </p:spPr>
        <p:txBody>
          <a:bodyPr vert="horz" wrap="square" lIns="91440" tIns="45720" rIns="91440" bIns="45720" anchor="t" anchorCtr="0" compatLnSpc="1">
            <a:noAutofit/>
          </a:bodyPr>
          <a:lstStyle/>
          <a:p>
            <a:pPr marL="342717" indent="-330116">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a:solidFill>
                  <a:srgbClr val="000000"/>
                </a:solidFill>
                <a:latin typeface="Arial" pitchFamily="18"/>
                <a:ea typeface="Microsoft YaHei" pitchFamily="2"/>
                <a:cs typeface="Microsoft YaHei" pitchFamily="2"/>
              </a:rPr>
              <a:t>   </a:t>
            </a:r>
            <a:r>
              <a:rPr lang="de-DE" sz="2800">
                <a:solidFill>
                  <a:srgbClr val="000000"/>
                </a:solidFill>
                <a:latin typeface="Arial" pitchFamily="18"/>
                <a:ea typeface="Microsoft YaHei" pitchFamily="2"/>
                <a:cs typeface="Microsoft YaHei" pitchFamily="2"/>
              </a:rPr>
              <a:t>Es kann nicht sein, dass ein Ehepaar – bei dem nur der eine ein Leben lang einen Lohn einsteckt – Kinder aufzieht und am Ende nur eine Rente bekommt. Auf der anderen Seite verdienen zwei Ehepartner zwei Renten. Und die Kinder des Paares, das nur eine Rente bekommt, verdienen diese beiden Renten mit. Das ist ein klarer Verfassungsverstoß.</a:t>
            </a:r>
          </a:p>
          <a:p>
            <a:pPr marL="342717" indent="-330116">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b="1">
                <a:solidFill>
                  <a:srgbClr val="000000"/>
                </a:solidFill>
                <a:latin typeface="Arial" pitchFamily="18"/>
                <a:ea typeface="Microsoft YaHei" pitchFamily="2"/>
                <a:cs typeface="Microsoft YaHei" pitchFamily="2"/>
              </a:rPr>
              <a:t>Roman Herzog</a:t>
            </a:r>
            <a:r>
              <a:rPr lang="de-DE" sz="2800" b="1">
                <a:solidFill>
                  <a:srgbClr val="000000"/>
                </a:solidFill>
                <a:latin typeface="Arial" pitchFamily="18"/>
                <a:ea typeface="Microsoft YaHei" pitchFamily="2"/>
                <a:cs typeface="Microsoft YaHei" pitchFamily="2"/>
              </a:rPr>
              <a:t>, </a:t>
            </a:r>
            <a:r>
              <a:rPr lang="de-DE" sz="2000" b="1">
                <a:solidFill>
                  <a:srgbClr val="000000"/>
                </a:solidFill>
                <a:latin typeface="Arial" pitchFamily="18"/>
                <a:ea typeface="Microsoft YaHei" pitchFamily="2"/>
                <a:cs typeface="Microsoft YaHei" pitchFamily="2"/>
              </a:rPr>
              <a:t>ehemaliger Bundespräsident,</a:t>
            </a:r>
          </a:p>
          <a:p>
            <a:pPr marL="342717" indent="-330116">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000" b="1">
                <a:solidFill>
                  <a:srgbClr val="000000"/>
                </a:solidFill>
                <a:latin typeface="Arial" pitchFamily="18"/>
                <a:ea typeface="Microsoft YaHei" pitchFamily="2"/>
                <a:cs typeface="Microsoft YaHei" pitchFamily="2"/>
              </a:rPr>
              <a:t>ehemaliger Präsident des Bundesverfassungsgerichts</a:t>
            </a:r>
          </a:p>
          <a:p>
            <a:pPr marL="342717" indent="-330116">
              <a:spcBef>
                <a:spcPts val="4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1600" b="1">
                <a:solidFill>
                  <a:srgbClr val="000000"/>
                </a:solidFill>
                <a:latin typeface="Arial" pitchFamily="18"/>
                <a:ea typeface="Microsoft YaHei" pitchFamily="2"/>
                <a:cs typeface="Microsoft YaHei" pitchFamily="2"/>
              </a:rPr>
              <a:t>(Aus: „Gesichertes Leben“, Zeitschrift der LVA Baden 4/1996, S.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AA3AEEFF-C662-4B71-A96C-5A55C9613517}"/>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0D8C0AA1-1DFF-4E33-B776-9B65E4459A9B}"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16</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C1D5A213-2DDA-4CA7-99A4-A6EF37D36E08}"/>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E7160E35-6626-4038-94C2-38CF1B6D63BE}"/>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000">
                <a:solidFill>
                  <a:srgbClr val="000000"/>
                </a:solidFill>
                <a:latin typeface="Arial" pitchFamily="18"/>
                <a:ea typeface="Microsoft YaHei" pitchFamily="2"/>
                <a:cs typeface="Microsoft YaHei" pitchFamily="2"/>
              </a:rPr>
              <a:t>dazu Sozialrichter Jürgen Borchert:</a:t>
            </a:r>
          </a:p>
        </p:txBody>
      </p:sp>
      <p:sp>
        <p:nvSpPr>
          <p:cNvPr id="5" name="Freihandform: Form 3">
            <a:extLst>
              <a:ext uri="{FF2B5EF4-FFF2-40B4-BE49-F238E27FC236}">
                <a16:creationId xmlns:a16="http://schemas.microsoft.com/office/drawing/2014/main" id="{2FFCC893-3772-4ADA-8664-EF849BFF61A0}"/>
              </a:ext>
            </a:extLst>
          </p:cNvPr>
          <p:cNvSpPr/>
          <p:nvPr/>
        </p:nvSpPr>
        <p:spPr>
          <a:xfrm>
            <a:off x="1981200" y="1600201"/>
            <a:ext cx="8229600" cy="452592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cap="flat">
            <a:noFill/>
            <a:prstDash val="solid"/>
          </a:ln>
        </p:spPr>
        <p:txBody>
          <a:bodyPr vert="horz" wrap="square" lIns="91440" tIns="45720" rIns="91440" bIns="45720" anchor="t" anchorCtr="0" compatLnSpc="1">
            <a:noAutofit/>
          </a:bodyPr>
          <a:lstStyle/>
          <a:p>
            <a:pPr marL="342717" indent="-330116">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a:solidFill>
                  <a:srgbClr val="000000"/>
                </a:solidFill>
                <a:latin typeface="Arial" pitchFamily="18"/>
                <a:ea typeface="Microsoft YaHei" pitchFamily="2"/>
                <a:cs typeface="Microsoft YaHei" pitchFamily="2"/>
              </a:rPr>
              <a:t>   </a:t>
            </a:r>
            <a:r>
              <a:rPr lang="de-DE" sz="3600">
                <a:solidFill>
                  <a:srgbClr val="000000"/>
                </a:solidFill>
                <a:latin typeface="Arial" pitchFamily="18"/>
                <a:ea typeface="Microsoft YaHei" pitchFamily="2"/>
                <a:cs typeface="Microsoft YaHei" pitchFamily="2"/>
              </a:rPr>
              <a:t>Erst wird der Familie die Sau vom Hof getrieben.  Anschließend werden – nach Antragstellung – zwei Schnitzel als „Familienförderung“ zurückgeliefert.  </a:t>
            </a:r>
            <a:r>
              <a:rPr lang="de-DE" sz="2000">
                <a:solidFill>
                  <a:srgbClr val="000000"/>
                </a:solidFill>
                <a:latin typeface="Arial" pitchFamily="18"/>
                <a:ea typeface="Microsoft YaHei" pitchFamily="2"/>
                <a:cs typeface="Microsoft YaHei" pitchFamily="2"/>
              </a:rPr>
              <a:t>(frei zitiert)</a:t>
            </a:r>
          </a:p>
          <a:p>
            <a:pPr marL="342717" indent="-330116">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2000">
              <a:solidFill>
                <a:srgbClr val="000000"/>
              </a:solidFill>
              <a:latin typeface="Arial" pitchFamily="18"/>
              <a:ea typeface="Microsoft YaHei" pitchFamily="2"/>
              <a:cs typeface="Microsoft YaHei" pitchFamily="2"/>
            </a:endParaRPr>
          </a:p>
          <a:p>
            <a:pPr marL="342717" indent="-330116">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800">
                <a:solidFill>
                  <a:srgbClr val="000000"/>
                </a:solidFill>
                <a:latin typeface="Arial" pitchFamily="18"/>
                <a:ea typeface="Microsoft YaHei" pitchFamily="2"/>
                <a:cs typeface="Microsoft YaHei" pitchFamily="2"/>
              </a:rPr>
              <a:t>   Jürgen Borchert promovierte über die Beziehung zwischen Rentenrecht und Kindererziehung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F85663F8-FE66-4B19-A533-A569300BB414}"/>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D603B4D1-3EF8-4CEE-91B6-113314699AB3}"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17</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D8F1454A-BCB0-4E6D-ACA7-3970F1682797}"/>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E2438A3C-C6A6-4555-9049-BCE565890EBC}"/>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000">
                <a:solidFill>
                  <a:srgbClr val="000000"/>
                </a:solidFill>
                <a:latin typeface="Arial" pitchFamily="18"/>
                <a:ea typeface="Microsoft YaHei" pitchFamily="2"/>
                <a:cs typeface="Microsoft YaHei" pitchFamily="2"/>
              </a:rPr>
              <a:t>Wie hat die Politik reagiert ?</a:t>
            </a:r>
          </a:p>
        </p:txBody>
      </p:sp>
      <p:sp>
        <p:nvSpPr>
          <p:cNvPr id="5" name="Freihandform: Form 3">
            <a:extLst>
              <a:ext uri="{FF2B5EF4-FFF2-40B4-BE49-F238E27FC236}">
                <a16:creationId xmlns:a16="http://schemas.microsoft.com/office/drawing/2014/main" id="{77FC1B97-A548-434E-A0B2-C31989F30FA2}"/>
              </a:ext>
            </a:extLst>
          </p:cNvPr>
          <p:cNvSpPr/>
          <p:nvPr/>
        </p:nvSpPr>
        <p:spPr>
          <a:xfrm>
            <a:off x="1981200" y="1600201"/>
            <a:ext cx="8229600" cy="452592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cap="flat">
            <a:noFill/>
            <a:prstDash val="solid"/>
          </a:ln>
        </p:spPr>
        <p:txBody>
          <a:bodyPr vert="horz" wrap="square" lIns="91440" tIns="45720" rIns="91440" bIns="45720" anchor="t" anchorCtr="1" compatLnSpc="1">
            <a:noAutofit/>
          </a:bodyPr>
          <a:lstStyle/>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a:solidFill>
                  <a:srgbClr val="000000"/>
                </a:solidFill>
                <a:latin typeface="Arial" pitchFamily="18"/>
                <a:ea typeface="Microsoft YaHei" pitchFamily="2"/>
                <a:cs typeface="Microsoft YaHei" pitchFamily="2"/>
              </a:rPr>
              <a:t>   </a:t>
            </a:r>
            <a:r>
              <a:rPr lang="de-DE" sz="2800">
                <a:solidFill>
                  <a:srgbClr val="000000"/>
                </a:solidFill>
                <a:latin typeface="Arial" pitchFamily="18"/>
                <a:ea typeface="Microsoft YaHei" pitchFamily="2"/>
                <a:cs typeface="Microsoft YaHei" pitchFamily="2"/>
              </a:rPr>
              <a:t>„Gleichstellungspolitik“</a:t>
            </a: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800">
                <a:solidFill>
                  <a:srgbClr val="000000"/>
                </a:solidFill>
                <a:latin typeface="Arial" pitchFamily="18"/>
                <a:ea typeface="Microsoft YaHei" pitchFamily="2"/>
                <a:cs typeface="Microsoft YaHei" pitchFamily="2"/>
              </a:rPr>
              <a:t>im Sinne des</a:t>
            </a: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800">
                <a:solidFill>
                  <a:srgbClr val="000000"/>
                </a:solidFill>
                <a:latin typeface="Arial" pitchFamily="18"/>
                <a:ea typeface="Microsoft YaHei" pitchFamily="2"/>
                <a:cs typeface="Microsoft YaHei" pitchFamily="2"/>
              </a:rPr>
              <a:t>Gender-Mainstreaming</a:t>
            </a: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1200">
              <a:solidFill>
                <a:srgbClr val="000000"/>
              </a:solidFill>
              <a:latin typeface="Arial" pitchFamily="18"/>
              <a:ea typeface="Microsoft YaHei" pitchFamily="2"/>
              <a:cs typeface="Microsoft YaHei" pitchFamily="2"/>
            </a:endParaRP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800" b="1">
                <a:solidFill>
                  <a:srgbClr val="000000"/>
                </a:solidFill>
                <a:latin typeface="Arial" pitchFamily="18"/>
                <a:ea typeface="Microsoft YaHei" pitchFamily="2"/>
                <a:cs typeface="Microsoft YaHei" pitchFamily="2"/>
              </a:rPr>
              <a:t>Das nennt sich:</a:t>
            </a: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800" b="1">
                <a:solidFill>
                  <a:srgbClr val="000000"/>
                </a:solidFill>
                <a:latin typeface="Arial" pitchFamily="18"/>
                <a:ea typeface="Microsoft YaHei" pitchFamily="2"/>
                <a:cs typeface="Microsoft YaHei" pitchFamily="2"/>
              </a:rPr>
              <a:t>„Gleichstellung im Erwerbsleben“</a:t>
            </a: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800" b="1">
                <a:solidFill>
                  <a:srgbClr val="000000"/>
                </a:solidFill>
                <a:latin typeface="Arial" pitchFamily="18"/>
                <a:ea typeface="Microsoft YaHei" pitchFamily="2"/>
                <a:cs typeface="Microsoft YaHei" pitchFamily="2"/>
              </a:rPr>
              <a:t>„Vereinbarkeit von Familie und Beruf“</a:t>
            </a: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1200" b="1">
              <a:solidFill>
                <a:srgbClr val="000000"/>
              </a:solidFill>
              <a:latin typeface="Arial" pitchFamily="18"/>
              <a:ea typeface="Microsoft YaHei" pitchFamily="2"/>
              <a:cs typeface="Microsoft YaHei" pitchFamily="2"/>
            </a:endParaRP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b="1">
                <a:solidFill>
                  <a:srgbClr val="000000"/>
                </a:solidFill>
                <a:latin typeface="Arial" pitchFamily="18"/>
                <a:ea typeface="Microsoft YaHei" pitchFamily="2"/>
                <a:cs typeface="Microsoft YaHei" pitchFamily="2"/>
              </a:rPr>
              <a:t>Kindererziehung wird „wegrationalisiert“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B5D67BAD-9068-4BC4-AB6A-B2E271E4669B}"/>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EB18B671-FDC9-4E0C-BEC5-9FA3C25E0891}"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18</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A580815B-FB4E-4B1A-B43B-695A67F4BE0E}"/>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51E4DD34-132A-4544-B3A7-DDCC17A9ABB5}"/>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800">
                <a:solidFill>
                  <a:srgbClr val="000000"/>
                </a:solidFill>
                <a:latin typeface="Arial" pitchFamily="18"/>
                <a:ea typeface="Microsoft YaHei" pitchFamily="2"/>
                <a:cs typeface="Microsoft YaHei" pitchFamily="2"/>
              </a:rPr>
              <a:t>Was bedeutet das ?</a:t>
            </a:r>
          </a:p>
        </p:txBody>
      </p:sp>
      <p:sp>
        <p:nvSpPr>
          <p:cNvPr id="5" name="Freihandform: Form 3">
            <a:extLst>
              <a:ext uri="{FF2B5EF4-FFF2-40B4-BE49-F238E27FC236}">
                <a16:creationId xmlns:a16="http://schemas.microsoft.com/office/drawing/2014/main" id="{932BECBF-0DD7-467E-8399-EFFEDEA218E7}"/>
              </a:ext>
            </a:extLst>
          </p:cNvPr>
          <p:cNvSpPr/>
          <p:nvPr/>
        </p:nvSpPr>
        <p:spPr>
          <a:xfrm>
            <a:off x="1883999" y="1619997"/>
            <a:ext cx="8229600" cy="452592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cap="flat">
            <a:noFill/>
            <a:prstDash val="solid"/>
          </a:ln>
        </p:spPr>
        <p:txBody>
          <a:bodyPr vert="horz" wrap="square" lIns="91440" tIns="45720" rIns="91440" bIns="45720" anchor="t" anchorCtr="1" compatLnSpc="1">
            <a:noAutofit/>
          </a:bodyPr>
          <a:lstStyle/>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a:solidFill>
                  <a:srgbClr val="000000"/>
                </a:solidFill>
                <a:latin typeface="Arial" pitchFamily="18"/>
                <a:ea typeface="Microsoft YaHei" pitchFamily="2"/>
                <a:cs typeface="Microsoft YaHei" pitchFamily="2"/>
              </a:rPr>
              <a:t> </a:t>
            </a: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Hamsterrad für Eltern</a:t>
            </a: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1200">
              <a:solidFill>
                <a:srgbClr val="000000"/>
              </a:solidFill>
              <a:latin typeface="Arial" pitchFamily="18"/>
              <a:ea typeface="Microsoft YaHei" pitchFamily="2"/>
              <a:cs typeface="Microsoft YaHei" pitchFamily="2"/>
            </a:endParaRP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„Burn-out“ und Depressionen</a:t>
            </a: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1400">
              <a:solidFill>
                <a:srgbClr val="000000"/>
              </a:solidFill>
              <a:latin typeface="Arial" pitchFamily="18"/>
              <a:ea typeface="Microsoft YaHei" pitchFamily="2"/>
              <a:cs typeface="Microsoft YaHei" pitchFamily="2"/>
            </a:endParaRP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Vernachlässigung der Kinder</a:t>
            </a:r>
          </a:p>
          <a:p>
            <a:pPr marL="342717" indent="-330116" algn="ctr">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3200">
              <a:solidFill>
                <a:srgbClr val="000000"/>
              </a:solidFill>
              <a:latin typeface="Arial" pitchFamily="18"/>
              <a:ea typeface="Microsoft YaHei" pitchFamily="2"/>
              <a:cs typeface="Microsoft YaHei" pitchFamily="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50191376-16E0-4F9B-AACD-93E94C3DB726}"/>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93091B36-962A-461B-86A1-E86ADBE0D16B}"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19</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219844F8-F2A8-48ED-8F9C-5915829B81F9}"/>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9A5E6EAE-F4A4-4335-B452-37FB27E59744}"/>
              </a:ext>
            </a:extLst>
          </p:cNvPr>
          <p:cNvSpPr/>
          <p:nvPr/>
        </p:nvSpPr>
        <p:spPr>
          <a:xfrm>
            <a:off x="1981200" y="1600201"/>
            <a:ext cx="8229600" cy="452592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BBE0E3"/>
          </a:solidFill>
          <a:ln cap="flat">
            <a:noFill/>
            <a:prstDash val="solid"/>
          </a:ln>
        </p:spPr>
        <p:txBody>
          <a:bodyPr vert="horz" wrap="square" lIns="91440" tIns="45720" rIns="91440" bIns="45720" anchor="t" anchorCtr="0" compatLnSpc="1">
            <a:noAutofit/>
          </a:bodyPr>
          <a:lstStyle/>
          <a:p>
            <a:pPr marL="342717" indent="-330116">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3200">
              <a:solidFill>
                <a:srgbClr val="000000"/>
              </a:solidFill>
              <a:latin typeface="Arial" pitchFamily="18"/>
              <a:ea typeface="Microsoft YaHei" pitchFamily="2"/>
              <a:cs typeface="Microsoft YaHei" pitchFamily="2"/>
            </a:endParaRPr>
          </a:p>
          <a:p>
            <a:pPr marL="342717" indent="-330116">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000">
                <a:solidFill>
                  <a:srgbClr val="000000"/>
                </a:solidFill>
                <a:latin typeface="Arial" pitchFamily="18"/>
                <a:ea typeface="Microsoft YaHei" pitchFamily="2"/>
                <a:cs typeface="Microsoft YaHei" pitchFamily="2"/>
              </a:rPr>
              <a:t>Grundlage:</a:t>
            </a:r>
          </a:p>
          <a:p>
            <a:pPr marL="342717" indent="-330116">
              <a:spcBef>
                <a:spcPts val="10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4000" b="1">
                <a:solidFill>
                  <a:srgbClr val="000000"/>
                </a:solidFill>
                <a:latin typeface="Arial" pitchFamily="18"/>
                <a:ea typeface="Microsoft YaHei" pitchFamily="2"/>
                <a:cs typeface="Microsoft YaHei" pitchFamily="2"/>
              </a:rPr>
              <a:t>Grundgesetz, Artikel 6</a:t>
            </a:r>
          </a:p>
          <a:p>
            <a:pPr marL="342717" indent="-330116">
              <a:spcBef>
                <a:spcPts val="25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1000">
              <a:solidFill>
                <a:srgbClr val="000000"/>
              </a:solidFill>
              <a:latin typeface="Arial" pitchFamily="18"/>
              <a:ea typeface="Microsoft YaHei" pitchFamily="2"/>
              <a:cs typeface="Microsoft YaHei" pitchFamily="2"/>
            </a:endParaRPr>
          </a:p>
          <a:p>
            <a:pPr marL="342717" indent="-330116">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3200">
                <a:solidFill>
                  <a:srgbClr val="000000"/>
                </a:solidFill>
                <a:latin typeface="Arial" pitchFamily="18"/>
                <a:ea typeface="Microsoft YaHei" pitchFamily="2"/>
                <a:cs typeface="Microsoft YaHei" pitchFamily="2"/>
              </a:rPr>
              <a:t>   „Ehe und Familie stehen unter dem besonderen Schutz des Staates“</a:t>
            </a:r>
          </a:p>
          <a:p>
            <a:pPr marL="342717" indent="-330116">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3200">
              <a:solidFill>
                <a:srgbClr val="000000"/>
              </a:solidFill>
              <a:latin typeface="Arial" pitchFamily="18"/>
              <a:ea typeface="Microsoft YaHei" pitchFamily="2"/>
              <a:cs typeface="Microsoft YaHei" pitchFamily="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A041AF2C-4F9C-4C30-A55C-57FF7037C615}"/>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CAAF2E8C-EA7D-42BB-AAFD-2EBC2E199E29}"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20</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FFFF625E-C493-4DC6-9CB4-77C4DB9B1603}"/>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0004" tIns="46798" rIns="90004" bIns="46798" anchor="t" anchorCtr="0" compatLnSpc="1">
            <a:noAutofit/>
          </a:bodyPr>
          <a:lstStyle/>
          <a:p>
            <a:pPr algn="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9E9B6606-C204-4157-B8B0-17F8A4767B83}" type="slidenum">
              <a:rPr lang="de-DE" sz="1400">
                <a:solidFill>
                  <a:srgbClr val="000000"/>
                </a:solidFill>
                <a:latin typeface="Arial" pitchFamily="18"/>
                <a:ea typeface="Microsoft YaHei" pitchFamily="2"/>
                <a:cs typeface="Microsoft YaHei" pitchFamily="2"/>
              </a:rPr>
              <a:pPr algn="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20</a:t>
            </a:fld>
            <a:endParaRPr lang="de-DE" sz="1400">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8C9CAFA1-62F1-4087-A51B-260E9263E12F}"/>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  </a:t>
            </a:r>
          </a:p>
        </p:txBody>
      </p:sp>
      <p:sp>
        <p:nvSpPr>
          <p:cNvPr id="5" name="Freihandform: Form 3">
            <a:extLst>
              <a:ext uri="{FF2B5EF4-FFF2-40B4-BE49-F238E27FC236}">
                <a16:creationId xmlns:a16="http://schemas.microsoft.com/office/drawing/2014/main" id="{34AD9E42-D0AF-420B-9DDC-A75D8EE0D12D}"/>
              </a:ext>
            </a:extLst>
          </p:cNvPr>
          <p:cNvSpPr/>
          <p:nvPr/>
        </p:nvSpPr>
        <p:spPr>
          <a:xfrm>
            <a:off x="1776357" y="260284"/>
            <a:ext cx="8642515" cy="6337441"/>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t" anchorCtr="0" compatLnSpc="1">
            <a:noAutofit/>
          </a:bodyPr>
          <a:lstStyle/>
          <a:p>
            <a:pPr marL="342717" indent="-330116" algn="ctr">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800" b="1">
                <a:solidFill>
                  <a:srgbClr val="FF0066"/>
                </a:solidFill>
                <a:latin typeface="Arial" pitchFamily="18"/>
                <a:ea typeface="Microsoft YaHei" pitchFamily="2"/>
                <a:cs typeface="Microsoft YaHei" pitchFamily="2"/>
              </a:rPr>
              <a:t>Möglichkeit 1:</a:t>
            </a:r>
            <a:r>
              <a:rPr lang="de-DE" sz="2800" b="1">
                <a:solidFill>
                  <a:srgbClr val="000000"/>
                </a:solidFill>
                <a:latin typeface="Arial" pitchFamily="18"/>
                <a:ea typeface="Microsoft YaHei" pitchFamily="2"/>
                <a:cs typeface="Microsoft YaHei" pitchFamily="2"/>
              </a:rPr>
              <a:t> Getrennte soziale Sicherung</a:t>
            </a:r>
          </a:p>
          <a:p>
            <a:pPr marL="342717" indent="-330116" algn="ctr">
              <a:spcBef>
                <a:spcPts val="6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400" b="1">
                <a:solidFill>
                  <a:srgbClr val="000000"/>
                </a:solidFill>
                <a:latin typeface="Arial" pitchFamily="18"/>
                <a:ea typeface="Microsoft YaHei" pitchFamily="2"/>
                <a:cs typeface="Microsoft YaHei" pitchFamily="2"/>
              </a:rPr>
              <a:t>(orientiert am früheren Zustand)</a:t>
            </a:r>
          </a:p>
          <a:p>
            <a:pPr marL="342717" indent="-330116">
              <a:spcBef>
                <a:spcPts val="45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  Umlageverfahren für die                                                  Pflichtversicherung</a:t>
            </a:r>
          </a:p>
          <a:p>
            <a:pPr marL="342717" indent="-330116">
              <a:spcBef>
                <a:spcPts val="4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Gemeinschaft der Familien                                                  auf Kapitalbasis</a:t>
            </a:r>
            <a:r>
              <a:rPr lang="de-DE" sz="1600" b="1">
                <a:solidFill>
                  <a:srgbClr val="000000"/>
                </a:solidFill>
                <a:latin typeface="Arial" pitchFamily="18"/>
                <a:ea typeface="Microsoft YaHei" pitchFamily="2"/>
                <a:cs typeface="Microsoft YaHei" pitchFamily="2"/>
              </a:rPr>
              <a:t>                                                                                                                                                                        </a:t>
            </a:r>
          </a:p>
          <a:p>
            <a:pPr marL="342717" indent="-330116">
              <a:spcBef>
                <a:spcPts val="4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1600" b="1">
                <a:solidFill>
                  <a:srgbClr val="000000"/>
                </a:solidFill>
                <a:latin typeface="Arial" pitchFamily="18"/>
                <a:ea typeface="Microsoft YaHei" pitchFamily="2"/>
                <a:cs typeface="Microsoft YaHei" pitchFamily="2"/>
              </a:rPr>
              <a:t>           </a:t>
            </a:r>
          </a:p>
        </p:txBody>
      </p:sp>
      <p:sp>
        <p:nvSpPr>
          <p:cNvPr id="6" name="Freihandform: Form 4">
            <a:extLst>
              <a:ext uri="{FF2B5EF4-FFF2-40B4-BE49-F238E27FC236}">
                <a16:creationId xmlns:a16="http://schemas.microsoft.com/office/drawing/2014/main" id="{BB6AD9F6-E1F5-4AD4-A79E-172F94949389}"/>
              </a:ext>
            </a:extLst>
          </p:cNvPr>
          <p:cNvSpPr/>
          <p:nvPr/>
        </p:nvSpPr>
        <p:spPr>
          <a:xfrm>
            <a:off x="2279642" y="1987559"/>
            <a:ext cx="2087639" cy="865077"/>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a:t>
            </a:r>
          </a:p>
        </p:txBody>
      </p:sp>
      <p:sp>
        <p:nvSpPr>
          <p:cNvPr id="7" name="Freihandform: Form 5">
            <a:extLst>
              <a:ext uri="{FF2B5EF4-FFF2-40B4-BE49-F238E27FC236}">
                <a16:creationId xmlns:a16="http://schemas.microsoft.com/office/drawing/2014/main" id="{A1AF1AAE-5148-4B63-ACD2-3D98AA79BC4A}"/>
              </a:ext>
            </a:extLst>
          </p:cNvPr>
          <p:cNvSpPr/>
          <p:nvPr/>
        </p:nvSpPr>
        <p:spPr>
          <a:xfrm>
            <a:off x="7824719" y="1987559"/>
            <a:ext cx="2087639" cy="865077"/>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ohne Kinder</a:t>
            </a:r>
          </a:p>
        </p:txBody>
      </p:sp>
      <p:sp>
        <p:nvSpPr>
          <p:cNvPr id="8" name="Freihandform: Form 6">
            <a:extLst>
              <a:ext uri="{FF2B5EF4-FFF2-40B4-BE49-F238E27FC236}">
                <a16:creationId xmlns:a16="http://schemas.microsoft.com/office/drawing/2014/main" id="{6C5ECE09-7596-4991-8F19-3CB595C24235}"/>
              </a:ext>
            </a:extLst>
          </p:cNvPr>
          <p:cNvSpPr/>
          <p:nvPr/>
        </p:nvSpPr>
        <p:spPr>
          <a:xfrm>
            <a:off x="7824719" y="3500278"/>
            <a:ext cx="2087639" cy="86544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Kapital-</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versicherung</a:t>
            </a:r>
          </a:p>
        </p:txBody>
      </p:sp>
      <p:sp>
        <p:nvSpPr>
          <p:cNvPr id="9" name="Freihandform: Form 7">
            <a:extLst>
              <a:ext uri="{FF2B5EF4-FFF2-40B4-BE49-F238E27FC236}">
                <a16:creationId xmlns:a16="http://schemas.microsoft.com/office/drawing/2014/main" id="{002F453E-1309-4795-9EEB-2592359FF3D2}"/>
              </a:ext>
            </a:extLst>
          </p:cNvPr>
          <p:cNvSpPr/>
          <p:nvPr/>
        </p:nvSpPr>
        <p:spPr>
          <a:xfrm>
            <a:off x="7824719" y="5011562"/>
            <a:ext cx="2087639" cy="86544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Rentner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ohne Kinder</a:t>
            </a:r>
          </a:p>
        </p:txBody>
      </p:sp>
      <p:sp>
        <p:nvSpPr>
          <p:cNvPr id="10" name="Freihandform: Form 8">
            <a:extLst>
              <a:ext uri="{FF2B5EF4-FFF2-40B4-BE49-F238E27FC236}">
                <a16:creationId xmlns:a16="http://schemas.microsoft.com/office/drawing/2014/main" id="{E348FC06-CF2E-4219-AEB9-52937A19558C}"/>
              </a:ext>
            </a:extLst>
          </p:cNvPr>
          <p:cNvSpPr/>
          <p:nvPr/>
        </p:nvSpPr>
        <p:spPr>
          <a:xfrm>
            <a:off x="2279642" y="3500278"/>
            <a:ext cx="2087639" cy="86544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Kinder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800" b="1">
                <a:solidFill>
                  <a:srgbClr val="000000"/>
                </a:solidFill>
                <a:latin typeface="Arial" pitchFamily="18"/>
                <a:ea typeface="Microsoft YaHei" pitchFamily="2"/>
                <a:cs typeface="Microsoft YaHei" pitchFamily="2"/>
              </a:rPr>
              <a:t>===================================</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p:txBody>
      </p:sp>
      <p:sp>
        <p:nvSpPr>
          <p:cNvPr id="11" name="Freihandform: Form 9">
            <a:extLst>
              <a:ext uri="{FF2B5EF4-FFF2-40B4-BE49-F238E27FC236}">
                <a16:creationId xmlns:a16="http://schemas.microsoft.com/office/drawing/2014/main" id="{59DDD078-93AE-4CD2-AFA7-ECBA7EE83634}"/>
              </a:ext>
            </a:extLst>
          </p:cNvPr>
          <p:cNvSpPr/>
          <p:nvPr/>
        </p:nvSpPr>
        <p:spPr>
          <a:xfrm>
            <a:off x="2279642" y="5011562"/>
            <a:ext cx="2087639" cy="86544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 im</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Rentenalter</a:t>
            </a:r>
          </a:p>
        </p:txBody>
      </p:sp>
      <p:sp>
        <p:nvSpPr>
          <p:cNvPr id="12" name="Freihandform: Form 10">
            <a:extLst>
              <a:ext uri="{FF2B5EF4-FFF2-40B4-BE49-F238E27FC236}">
                <a16:creationId xmlns:a16="http://schemas.microsoft.com/office/drawing/2014/main" id="{3825E5F5-0BD2-4930-8327-C7E4B78B00E6}"/>
              </a:ext>
            </a:extLst>
          </p:cNvPr>
          <p:cNvSpPr/>
          <p:nvPr/>
        </p:nvSpPr>
        <p:spPr>
          <a:xfrm>
            <a:off x="5161081" y="2419201"/>
            <a:ext cx="2085837" cy="86544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3236"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 sorgen für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Ihre Kinder.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Kinderlose sparen.</a:t>
            </a:r>
          </a:p>
        </p:txBody>
      </p:sp>
      <p:sp>
        <p:nvSpPr>
          <p:cNvPr id="13" name="Freihandform: Form 11">
            <a:extLst>
              <a:ext uri="{FF2B5EF4-FFF2-40B4-BE49-F238E27FC236}">
                <a16:creationId xmlns:a16="http://schemas.microsoft.com/office/drawing/2014/main" id="{C0622AE2-F9A7-42FB-AFF3-55357172E59F}"/>
              </a:ext>
            </a:extLst>
          </p:cNvPr>
          <p:cNvSpPr/>
          <p:nvPr/>
        </p:nvSpPr>
        <p:spPr>
          <a:xfrm>
            <a:off x="4800716" y="4076643"/>
            <a:ext cx="2735281" cy="1223997"/>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Die arbeitsfähig gewordenen</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Kinder sorgen für ihre Eltern.</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Kinderlose zehren von</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ihren Ersparnissen.</a:t>
            </a:r>
          </a:p>
        </p:txBody>
      </p:sp>
      <p:sp>
        <p:nvSpPr>
          <p:cNvPr id="14" name="Gerader Verbinder 12">
            <a:extLst>
              <a:ext uri="{FF2B5EF4-FFF2-40B4-BE49-F238E27FC236}">
                <a16:creationId xmlns:a16="http://schemas.microsoft.com/office/drawing/2014/main" id="{E35E4E54-3B9B-47BD-B71C-3730DB0F81DE}"/>
              </a:ext>
            </a:extLst>
          </p:cNvPr>
          <p:cNvSpPr/>
          <p:nvPr/>
        </p:nvSpPr>
        <p:spPr>
          <a:xfrm>
            <a:off x="3287640" y="2925723"/>
            <a:ext cx="1801" cy="503276"/>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5" name="Gerader Verbinder 13">
            <a:extLst>
              <a:ext uri="{FF2B5EF4-FFF2-40B4-BE49-F238E27FC236}">
                <a16:creationId xmlns:a16="http://schemas.microsoft.com/office/drawing/2014/main" id="{B9CC927D-5DC4-4D8F-A3D6-CF75C1266371}"/>
              </a:ext>
            </a:extLst>
          </p:cNvPr>
          <p:cNvSpPr/>
          <p:nvPr/>
        </p:nvSpPr>
        <p:spPr>
          <a:xfrm>
            <a:off x="3287640" y="4438799"/>
            <a:ext cx="1801" cy="50292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6" name="Gerader Verbinder 14">
            <a:extLst>
              <a:ext uri="{FF2B5EF4-FFF2-40B4-BE49-F238E27FC236}">
                <a16:creationId xmlns:a16="http://schemas.microsoft.com/office/drawing/2014/main" id="{7F11CCC2-AE75-4B50-80DD-C71D8FCC982D}"/>
              </a:ext>
            </a:extLst>
          </p:cNvPr>
          <p:cNvSpPr/>
          <p:nvPr/>
        </p:nvSpPr>
        <p:spPr>
          <a:xfrm>
            <a:off x="8904361" y="2925723"/>
            <a:ext cx="1435" cy="503276"/>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7" name="Gerader Verbinder 15">
            <a:extLst>
              <a:ext uri="{FF2B5EF4-FFF2-40B4-BE49-F238E27FC236}">
                <a16:creationId xmlns:a16="http://schemas.microsoft.com/office/drawing/2014/main" id="{A11B1943-F82C-4503-9856-0B34610DB275}"/>
              </a:ext>
            </a:extLst>
          </p:cNvPr>
          <p:cNvSpPr/>
          <p:nvPr/>
        </p:nvSpPr>
        <p:spPr>
          <a:xfrm>
            <a:off x="8904361" y="4438799"/>
            <a:ext cx="1435" cy="50292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8" name="Freihandform: Form 16">
            <a:extLst>
              <a:ext uri="{FF2B5EF4-FFF2-40B4-BE49-F238E27FC236}">
                <a16:creationId xmlns:a16="http://schemas.microsoft.com/office/drawing/2014/main" id="{DB33B760-30AE-4E9B-B19D-CB776D18BB12}"/>
              </a:ext>
            </a:extLst>
          </p:cNvPr>
          <p:cNvSpPr/>
          <p:nvPr/>
        </p:nvSpPr>
        <p:spPr>
          <a:xfrm>
            <a:off x="2423998" y="5950083"/>
            <a:ext cx="7343994" cy="791998"/>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 und Kinderlose haben als Arbeitsfähige und im Alter bei</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vergleichbarer Lebensarbeitsleistung </a:t>
            </a:r>
            <a:r>
              <a:rPr lang="de-DE" b="1">
                <a:solidFill>
                  <a:srgbClr val="FF0066"/>
                </a:solidFill>
                <a:latin typeface="Arial" pitchFamily="18"/>
                <a:ea typeface="Microsoft YaHei" pitchFamily="2"/>
                <a:cs typeface="Microsoft YaHei" pitchFamily="2"/>
              </a:rPr>
              <a:t>ähnlichen </a:t>
            </a:r>
            <a:r>
              <a:rPr lang="de-DE" b="1">
                <a:solidFill>
                  <a:srgbClr val="000000"/>
                </a:solidFill>
                <a:latin typeface="Arial" pitchFamily="18"/>
                <a:ea typeface="Microsoft YaHei" pitchFamily="2"/>
                <a:cs typeface="Microsoft YaHei" pitchFamily="2"/>
              </a:rPr>
              <a:t>Lebensstandard.</a:t>
            </a:r>
          </a:p>
        </p:txBody>
      </p:sp>
      <p:sp>
        <p:nvSpPr>
          <p:cNvPr id="19" name="Freihandform: Form 17">
            <a:extLst>
              <a:ext uri="{FF2B5EF4-FFF2-40B4-BE49-F238E27FC236}">
                <a16:creationId xmlns:a16="http://schemas.microsoft.com/office/drawing/2014/main" id="{7DE139F7-EB61-4B03-AE0A-FEF0FDE4F075}"/>
              </a:ext>
            </a:extLst>
          </p:cNvPr>
          <p:cNvSpPr/>
          <p:nvPr/>
        </p:nvSpPr>
        <p:spPr>
          <a:xfrm>
            <a:off x="10199644" y="6237361"/>
            <a:ext cx="144356" cy="287277"/>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3A7D02D6-D77A-48CE-ABB9-0BEA902D84F9}"/>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3BB98DDC-2BD3-42D6-A7AF-44743ECD4892}"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21</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C0CC9190-1947-4088-9DEA-3650A4834939}"/>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0004" tIns="46798" rIns="90004" bIns="46798" anchor="t" anchorCtr="0" compatLnSpc="1">
            <a:noAutofit/>
          </a:bodyPr>
          <a:lstStyle/>
          <a:p>
            <a:pPr algn="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BF034014-D948-4F44-B8CD-88CF4004A752}" type="slidenum">
              <a:rPr lang="de-DE" sz="1400">
                <a:solidFill>
                  <a:srgbClr val="000000"/>
                </a:solidFill>
                <a:latin typeface="Arial" pitchFamily="18"/>
                <a:ea typeface="Microsoft YaHei" pitchFamily="2"/>
                <a:cs typeface="Microsoft YaHei" pitchFamily="2"/>
              </a:rPr>
              <a:pPr algn="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21</a:t>
            </a:fld>
            <a:endParaRPr lang="de-DE" sz="1400">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2F21D267-9D34-4575-89D2-132CE732BC8E}"/>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  </a:t>
            </a:r>
          </a:p>
        </p:txBody>
      </p:sp>
      <p:sp>
        <p:nvSpPr>
          <p:cNvPr id="5" name="Freihandform: Form 3">
            <a:extLst>
              <a:ext uri="{FF2B5EF4-FFF2-40B4-BE49-F238E27FC236}">
                <a16:creationId xmlns:a16="http://schemas.microsoft.com/office/drawing/2014/main" id="{CF9585B2-3850-4487-8310-70BD178838ED}"/>
              </a:ext>
            </a:extLst>
          </p:cNvPr>
          <p:cNvSpPr/>
          <p:nvPr/>
        </p:nvSpPr>
        <p:spPr>
          <a:xfrm>
            <a:off x="1981200" y="476283"/>
            <a:ext cx="8229600" cy="6048362"/>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t" anchorCtr="1" compatLnSpc="1">
            <a:noAutofit/>
          </a:bodyPr>
          <a:lstStyle/>
          <a:p>
            <a:pPr marL="342717" indent="-330116" algn="ctr">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800" b="1">
                <a:solidFill>
                  <a:srgbClr val="FF0066"/>
                </a:solidFill>
                <a:latin typeface="Arial" pitchFamily="18"/>
                <a:ea typeface="Microsoft YaHei" pitchFamily="2"/>
                <a:cs typeface="Microsoft YaHei" pitchFamily="2"/>
              </a:rPr>
              <a:t>Möglichkeit 2:</a:t>
            </a:r>
            <a:r>
              <a:rPr lang="de-DE" sz="2800" b="1">
                <a:solidFill>
                  <a:srgbClr val="000000"/>
                </a:solidFill>
                <a:latin typeface="Arial" pitchFamily="18"/>
                <a:ea typeface="Microsoft YaHei" pitchFamily="2"/>
                <a:cs typeface="Microsoft YaHei" pitchFamily="2"/>
              </a:rPr>
              <a:t> Gemeinsame soziale Sicherung</a:t>
            </a:r>
          </a:p>
          <a:p>
            <a:pPr marL="342717" indent="-330116" algn="ctr">
              <a:spcBef>
                <a:spcPts val="6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400" b="1">
                <a:solidFill>
                  <a:srgbClr val="000000"/>
                </a:solidFill>
                <a:latin typeface="Arial" pitchFamily="18"/>
                <a:ea typeface="Microsoft YaHei" pitchFamily="2"/>
                <a:cs typeface="Microsoft YaHei" pitchFamily="2"/>
              </a:rPr>
              <a:t>(Generationenvertrag nach Wilfrid Schreiber)</a:t>
            </a:r>
          </a:p>
        </p:txBody>
      </p:sp>
      <p:sp>
        <p:nvSpPr>
          <p:cNvPr id="6" name="Freihandform: Form 4">
            <a:extLst>
              <a:ext uri="{FF2B5EF4-FFF2-40B4-BE49-F238E27FC236}">
                <a16:creationId xmlns:a16="http://schemas.microsoft.com/office/drawing/2014/main" id="{4BBA6962-BD78-4388-ACDE-11F1CE8846BF}"/>
              </a:ext>
            </a:extLst>
          </p:cNvPr>
          <p:cNvSpPr/>
          <p:nvPr/>
        </p:nvSpPr>
        <p:spPr>
          <a:xfrm>
            <a:off x="2279642" y="1989003"/>
            <a:ext cx="2087639" cy="93527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a:t>
            </a:r>
          </a:p>
        </p:txBody>
      </p:sp>
      <p:sp>
        <p:nvSpPr>
          <p:cNvPr id="7" name="Freihandform: Form 5">
            <a:extLst>
              <a:ext uri="{FF2B5EF4-FFF2-40B4-BE49-F238E27FC236}">
                <a16:creationId xmlns:a16="http://schemas.microsoft.com/office/drawing/2014/main" id="{CC3EC650-B436-4B51-9D1B-1F5507AF27C3}"/>
              </a:ext>
            </a:extLst>
          </p:cNvPr>
          <p:cNvSpPr/>
          <p:nvPr/>
        </p:nvSpPr>
        <p:spPr>
          <a:xfrm>
            <a:off x="5016359" y="3286080"/>
            <a:ext cx="2087639" cy="934919"/>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Kinder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800" b="1">
                <a:solidFill>
                  <a:srgbClr val="000000"/>
                </a:solidFill>
                <a:latin typeface="Arial" pitchFamily="18"/>
                <a:ea typeface="Microsoft YaHei" pitchFamily="2"/>
                <a:cs typeface="Microsoft YaHei" pitchFamily="2"/>
              </a:rPr>
              <a:t>==================================</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p:txBody>
      </p:sp>
      <p:sp>
        <p:nvSpPr>
          <p:cNvPr id="8" name="Freihandform: Form 6">
            <a:extLst>
              <a:ext uri="{FF2B5EF4-FFF2-40B4-BE49-F238E27FC236}">
                <a16:creationId xmlns:a16="http://schemas.microsoft.com/office/drawing/2014/main" id="{D5BD3F77-9C5D-44A5-AE99-03272695E2D0}"/>
              </a:ext>
            </a:extLst>
          </p:cNvPr>
          <p:cNvSpPr/>
          <p:nvPr/>
        </p:nvSpPr>
        <p:spPr>
          <a:xfrm>
            <a:off x="7753442" y="4510077"/>
            <a:ext cx="2087639" cy="934919"/>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alte Leute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ohne Kinder</a:t>
            </a:r>
          </a:p>
        </p:txBody>
      </p:sp>
      <p:sp>
        <p:nvSpPr>
          <p:cNvPr id="9" name="Freihandform: Form 7">
            <a:extLst>
              <a:ext uri="{FF2B5EF4-FFF2-40B4-BE49-F238E27FC236}">
                <a16:creationId xmlns:a16="http://schemas.microsoft.com/office/drawing/2014/main" id="{357BBF21-2517-4F0F-A5C5-F162D3E59899}"/>
              </a:ext>
            </a:extLst>
          </p:cNvPr>
          <p:cNvSpPr/>
          <p:nvPr/>
        </p:nvSpPr>
        <p:spPr>
          <a:xfrm>
            <a:off x="2279642" y="4581364"/>
            <a:ext cx="2087639" cy="93527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alte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a:t>
            </a:r>
          </a:p>
        </p:txBody>
      </p:sp>
      <p:sp>
        <p:nvSpPr>
          <p:cNvPr id="10" name="Freihandform: Form 8">
            <a:extLst>
              <a:ext uri="{FF2B5EF4-FFF2-40B4-BE49-F238E27FC236}">
                <a16:creationId xmlns:a16="http://schemas.microsoft.com/office/drawing/2014/main" id="{08EC7E71-7710-4BC3-B7DA-565B6E4159FE}"/>
              </a:ext>
            </a:extLst>
          </p:cNvPr>
          <p:cNvSpPr/>
          <p:nvPr/>
        </p:nvSpPr>
        <p:spPr>
          <a:xfrm>
            <a:off x="7753442" y="1989003"/>
            <a:ext cx="2087639" cy="93527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ohne Kinder</a:t>
            </a:r>
          </a:p>
        </p:txBody>
      </p:sp>
      <p:sp>
        <p:nvSpPr>
          <p:cNvPr id="11" name="Freihandform: Form 9">
            <a:extLst>
              <a:ext uri="{FF2B5EF4-FFF2-40B4-BE49-F238E27FC236}">
                <a16:creationId xmlns:a16="http://schemas.microsoft.com/office/drawing/2014/main" id="{D509D179-B83E-4087-8635-19A14732EF6D}"/>
              </a:ext>
            </a:extLst>
          </p:cNvPr>
          <p:cNvSpPr/>
          <p:nvPr/>
        </p:nvSpPr>
        <p:spPr>
          <a:xfrm>
            <a:off x="2208356" y="5805361"/>
            <a:ext cx="7559637" cy="792364"/>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 und Kinderlose haben als Arbeitsfähige und im Alter bei</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vergleichbarer Lebensarbeitsleistung </a:t>
            </a:r>
            <a:r>
              <a:rPr lang="de-DE" b="1">
                <a:solidFill>
                  <a:srgbClr val="FF0066"/>
                </a:solidFill>
                <a:latin typeface="Arial" pitchFamily="18"/>
                <a:ea typeface="Microsoft YaHei" pitchFamily="2"/>
                <a:cs typeface="Microsoft YaHei" pitchFamily="2"/>
              </a:rPr>
              <a:t>ähnlichen</a:t>
            </a:r>
            <a:r>
              <a:rPr lang="de-DE" b="1">
                <a:solidFill>
                  <a:srgbClr val="000000"/>
                </a:solidFill>
                <a:latin typeface="Arial" pitchFamily="18"/>
                <a:ea typeface="Microsoft YaHei" pitchFamily="2"/>
                <a:cs typeface="Microsoft YaHei" pitchFamily="2"/>
              </a:rPr>
              <a:t> Lebensstandard.</a:t>
            </a:r>
          </a:p>
        </p:txBody>
      </p:sp>
      <p:sp>
        <p:nvSpPr>
          <p:cNvPr id="12" name="Gerader Verbinder 10">
            <a:extLst>
              <a:ext uri="{FF2B5EF4-FFF2-40B4-BE49-F238E27FC236}">
                <a16:creationId xmlns:a16="http://schemas.microsoft.com/office/drawing/2014/main" id="{3C2AA121-F9BC-40D4-BCAE-11FD18F09240}"/>
              </a:ext>
            </a:extLst>
          </p:cNvPr>
          <p:cNvSpPr/>
          <p:nvPr/>
        </p:nvSpPr>
        <p:spPr>
          <a:xfrm flipH="1">
            <a:off x="7091398" y="2924279"/>
            <a:ext cx="673199" cy="36035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3" name="Gerader Verbinder 11">
            <a:extLst>
              <a:ext uri="{FF2B5EF4-FFF2-40B4-BE49-F238E27FC236}">
                <a16:creationId xmlns:a16="http://schemas.microsoft.com/office/drawing/2014/main" id="{40680533-5050-499E-9105-B55D5B6CE3C1}"/>
              </a:ext>
            </a:extLst>
          </p:cNvPr>
          <p:cNvSpPr/>
          <p:nvPr/>
        </p:nvSpPr>
        <p:spPr>
          <a:xfrm>
            <a:off x="4367282" y="2924279"/>
            <a:ext cx="649077" cy="36035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4" name="Gerader Verbinder 12">
            <a:extLst>
              <a:ext uri="{FF2B5EF4-FFF2-40B4-BE49-F238E27FC236}">
                <a16:creationId xmlns:a16="http://schemas.microsoft.com/office/drawing/2014/main" id="{ED77A9A6-731E-4A54-BEAC-481B8E1DDC33}"/>
              </a:ext>
            </a:extLst>
          </p:cNvPr>
          <p:cNvSpPr/>
          <p:nvPr/>
        </p:nvSpPr>
        <p:spPr>
          <a:xfrm flipH="1">
            <a:off x="4354314" y="4220999"/>
            <a:ext cx="672842" cy="36035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5" name="Gerader Verbinder 13">
            <a:extLst>
              <a:ext uri="{FF2B5EF4-FFF2-40B4-BE49-F238E27FC236}">
                <a16:creationId xmlns:a16="http://schemas.microsoft.com/office/drawing/2014/main" id="{D4B8E026-9A1A-4890-B7E3-5C4C5AD6B0B9}"/>
              </a:ext>
            </a:extLst>
          </p:cNvPr>
          <p:cNvSpPr/>
          <p:nvPr/>
        </p:nvSpPr>
        <p:spPr>
          <a:xfrm>
            <a:off x="7103997" y="4220998"/>
            <a:ext cx="647642" cy="287642"/>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76315"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6" name="Freihandform: Form 14">
            <a:extLst>
              <a:ext uri="{FF2B5EF4-FFF2-40B4-BE49-F238E27FC236}">
                <a16:creationId xmlns:a16="http://schemas.microsoft.com/office/drawing/2014/main" id="{B8B5F03D-BF19-4F6E-A098-FE8C00307971}"/>
              </a:ext>
            </a:extLst>
          </p:cNvPr>
          <p:cNvSpPr/>
          <p:nvPr/>
        </p:nvSpPr>
        <p:spPr>
          <a:xfrm>
            <a:off x="10344000" y="6381717"/>
            <a:ext cx="144722" cy="287277"/>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7" name="Freihandform: Form 15">
            <a:extLst>
              <a:ext uri="{FF2B5EF4-FFF2-40B4-BE49-F238E27FC236}">
                <a16:creationId xmlns:a16="http://schemas.microsoft.com/office/drawing/2014/main" id="{A11AC6CC-552D-49D2-962F-E86E5BEC22CF}"/>
              </a:ext>
            </a:extLst>
          </p:cNvPr>
          <p:cNvSpPr/>
          <p:nvPr/>
        </p:nvSpPr>
        <p:spPr>
          <a:xfrm>
            <a:off x="4872002" y="1989002"/>
            <a:ext cx="2448004" cy="647998"/>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Alle sorgen finanziell</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für die Kinder.</a:t>
            </a:r>
          </a:p>
        </p:txBody>
      </p:sp>
      <p:sp>
        <p:nvSpPr>
          <p:cNvPr id="18" name="Freihandform: Form 16">
            <a:extLst>
              <a:ext uri="{FF2B5EF4-FFF2-40B4-BE49-F238E27FC236}">
                <a16:creationId xmlns:a16="http://schemas.microsoft.com/office/drawing/2014/main" id="{E22B59BC-3D36-4EAB-BA90-8A14D68FA0FC}"/>
              </a:ext>
            </a:extLst>
          </p:cNvPr>
          <p:cNvSpPr/>
          <p:nvPr/>
        </p:nvSpPr>
        <p:spPr>
          <a:xfrm>
            <a:off x="5088003" y="4652997"/>
            <a:ext cx="2231995" cy="93672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Die erwachsenen Kinder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bezahlen die Renten</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aller Alten.</a:t>
            </a:r>
          </a:p>
        </p:txBody>
      </p:sp>
      <p:sp>
        <p:nvSpPr>
          <p:cNvPr id="19" name="Freihandform: Form 17">
            <a:extLst>
              <a:ext uri="{FF2B5EF4-FFF2-40B4-BE49-F238E27FC236}">
                <a16:creationId xmlns:a16="http://schemas.microsoft.com/office/drawing/2014/main" id="{B6DBC3A9-C0E3-4BD8-9254-6CC56CC40A42}"/>
              </a:ext>
            </a:extLst>
          </p:cNvPr>
          <p:cNvSpPr/>
          <p:nvPr/>
        </p:nvSpPr>
        <p:spPr>
          <a:xfrm>
            <a:off x="5159280" y="1413005"/>
            <a:ext cx="1513075" cy="288721"/>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A89F59D8-21BB-4B81-ACFC-8E15FF68E0DB}"/>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4567D9AC-F9F1-4D18-9700-D5A7FE55F3BF}"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22</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B3533429-A500-4ED3-93A4-F39B77D1AAA8}"/>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0004" tIns="46798" rIns="90004" bIns="46798" anchor="t" anchorCtr="0" compatLnSpc="1">
            <a:noAutofit/>
          </a:bodyPr>
          <a:lstStyle/>
          <a:p>
            <a:pPr algn="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A61EAE4D-B73A-47B9-B0B3-7D0D620AF3F8}" type="slidenum">
              <a:rPr lang="de-DE" sz="1400">
                <a:solidFill>
                  <a:srgbClr val="000000"/>
                </a:solidFill>
                <a:latin typeface="Arial" pitchFamily="18"/>
                <a:ea typeface="Microsoft YaHei" pitchFamily="2"/>
                <a:cs typeface="Microsoft YaHei" pitchFamily="2"/>
              </a:rPr>
              <a:pPr algn="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22</a:t>
            </a:fld>
            <a:endParaRPr lang="de-DE" sz="1400">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B4738351-61A7-4D1E-8B7C-CBF369F86630}"/>
              </a:ext>
            </a:extLst>
          </p:cNvPr>
          <p:cNvSpPr/>
          <p:nvPr/>
        </p:nvSpPr>
        <p:spPr>
          <a:xfrm>
            <a:off x="1981200" y="274676"/>
            <a:ext cx="8229600" cy="114300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4400">
                <a:solidFill>
                  <a:srgbClr val="000000"/>
                </a:solidFill>
                <a:latin typeface="Arial" pitchFamily="18"/>
                <a:ea typeface="Microsoft YaHei" pitchFamily="2"/>
                <a:cs typeface="Microsoft YaHei" pitchFamily="2"/>
              </a:rPr>
              <a:t>  </a:t>
            </a:r>
          </a:p>
        </p:txBody>
      </p:sp>
      <p:sp>
        <p:nvSpPr>
          <p:cNvPr id="5" name="Freihandform: Form 3">
            <a:extLst>
              <a:ext uri="{FF2B5EF4-FFF2-40B4-BE49-F238E27FC236}">
                <a16:creationId xmlns:a16="http://schemas.microsoft.com/office/drawing/2014/main" id="{A2FC626A-E2D1-4BEA-AEA2-B6133A46CAD1}"/>
              </a:ext>
            </a:extLst>
          </p:cNvPr>
          <p:cNvSpPr/>
          <p:nvPr/>
        </p:nvSpPr>
        <p:spPr>
          <a:xfrm>
            <a:off x="1884000" y="467277"/>
            <a:ext cx="8642515" cy="6192719"/>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cap="flat">
            <a:noFill/>
            <a:prstDash val="solid"/>
          </a:ln>
        </p:spPr>
        <p:txBody>
          <a:bodyPr vert="horz" wrap="square" lIns="91440" tIns="45720" rIns="91440" bIns="45720" anchor="t" anchorCtr="1" compatLnSpc="1">
            <a:noAutofit/>
          </a:bodyPr>
          <a:lstStyle/>
          <a:p>
            <a:pPr marL="342717" indent="-330116" algn="ctr">
              <a:spcBef>
                <a:spcPts val="695"/>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800" b="1">
                <a:solidFill>
                  <a:srgbClr val="FF0066"/>
                </a:solidFill>
                <a:latin typeface="Arial" pitchFamily="18"/>
                <a:ea typeface="Microsoft YaHei" pitchFamily="2"/>
                <a:cs typeface="Microsoft YaHei" pitchFamily="2"/>
              </a:rPr>
              <a:t>Möglichkeit 3:</a:t>
            </a:r>
            <a:r>
              <a:rPr lang="de-DE" sz="2800" b="1">
                <a:solidFill>
                  <a:srgbClr val="000000"/>
                </a:solidFill>
                <a:latin typeface="Arial" pitchFamily="18"/>
                <a:ea typeface="Microsoft YaHei" pitchFamily="2"/>
                <a:cs typeface="Microsoft YaHei" pitchFamily="2"/>
              </a:rPr>
              <a:t> Kombinationslösung</a:t>
            </a:r>
          </a:p>
          <a:p>
            <a:pPr marL="342717" indent="-330116" algn="ctr">
              <a:spcBef>
                <a:spcPts val="6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400" b="1">
                <a:solidFill>
                  <a:srgbClr val="000000"/>
                </a:solidFill>
                <a:latin typeface="Arial" pitchFamily="18"/>
                <a:ea typeface="Microsoft YaHei" pitchFamily="2"/>
                <a:cs typeface="Microsoft YaHei" pitchFamily="2"/>
              </a:rPr>
              <a:t>(Umlageverfahren und Kapitalversicherung)</a:t>
            </a:r>
          </a:p>
        </p:txBody>
      </p:sp>
      <p:sp>
        <p:nvSpPr>
          <p:cNvPr id="6" name="Freihandform: Form 4">
            <a:extLst>
              <a:ext uri="{FF2B5EF4-FFF2-40B4-BE49-F238E27FC236}">
                <a16:creationId xmlns:a16="http://schemas.microsoft.com/office/drawing/2014/main" id="{B8ECB68E-918B-4D45-9C04-9254472FD83D}"/>
              </a:ext>
            </a:extLst>
          </p:cNvPr>
          <p:cNvSpPr/>
          <p:nvPr/>
        </p:nvSpPr>
        <p:spPr>
          <a:xfrm>
            <a:off x="2279642" y="1844638"/>
            <a:ext cx="2087639" cy="934919"/>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a:t>
            </a:r>
          </a:p>
        </p:txBody>
      </p:sp>
      <p:sp>
        <p:nvSpPr>
          <p:cNvPr id="7" name="Freihandform: Form 5">
            <a:extLst>
              <a:ext uri="{FF2B5EF4-FFF2-40B4-BE49-F238E27FC236}">
                <a16:creationId xmlns:a16="http://schemas.microsoft.com/office/drawing/2014/main" id="{AAAD7829-8427-4C73-AFD5-76FFBC232B1B}"/>
              </a:ext>
            </a:extLst>
          </p:cNvPr>
          <p:cNvSpPr/>
          <p:nvPr/>
        </p:nvSpPr>
        <p:spPr>
          <a:xfrm>
            <a:off x="5016359" y="3141723"/>
            <a:ext cx="2087639" cy="934919"/>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Kinder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800" b="1">
                <a:solidFill>
                  <a:srgbClr val="008000"/>
                </a:solidFill>
                <a:latin typeface="Arial" pitchFamily="18"/>
                <a:ea typeface="Microsoft YaHei" pitchFamily="2"/>
                <a:cs typeface="Microsoft YaHei" pitchFamily="2"/>
              </a:rPr>
              <a:t>==================================</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p:txBody>
      </p:sp>
      <p:sp>
        <p:nvSpPr>
          <p:cNvPr id="8" name="Freihandform: Form 6">
            <a:extLst>
              <a:ext uri="{FF2B5EF4-FFF2-40B4-BE49-F238E27FC236}">
                <a16:creationId xmlns:a16="http://schemas.microsoft.com/office/drawing/2014/main" id="{241B972B-3892-44AD-BEFF-CA017172291A}"/>
              </a:ext>
            </a:extLst>
          </p:cNvPr>
          <p:cNvSpPr/>
          <p:nvPr/>
        </p:nvSpPr>
        <p:spPr>
          <a:xfrm>
            <a:off x="7753442" y="4365720"/>
            <a:ext cx="2087639" cy="1366918"/>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1600" b="1">
                <a:solidFill>
                  <a:srgbClr val="000000"/>
                </a:solidFill>
                <a:latin typeface="Arial" pitchFamily="18"/>
                <a:ea typeface="Microsoft YaHei" pitchFamily="2"/>
                <a:cs typeface="Microsoft YaHei" pitchFamily="2"/>
              </a:rPr>
              <a:t>Sockel-    Kapital-</a:t>
            </a:r>
          </a:p>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1600" b="1">
                <a:solidFill>
                  <a:srgbClr val="000000"/>
                </a:solidFill>
                <a:latin typeface="Arial" pitchFamily="18"/>
                <a:ea typeface="Microsoft YaHei" pitchFamily="2"/>
                <a:cs typeface="Microsoft YaHei" pitchFamily="2"/>
              </a:rPr>
              <a:t>betrag      rente    </a:t>
            </a:r>
          </a:p>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800" b="1">
                <a:solidFill>
                  <a:srgbClr val="000000"/>
                </a:solidFill>
                <a:latin typeface="Arial" pitchFamily="18"/>
                <a:ea typeface="Microsoft YaHei" pitchFamily="2"/>
                <a:cs typeface="Microsoft YaHei" pitchFamily="2"/>
              </a:rPr>
              <a:t>__________________________________</a:t>
            </a:r>
          </a:p>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        alte Leute</a:t>
            </a:r>
          </a:p>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      ohne Kinder</a:t>
            </a:r>
          </a:p>
        </p:txBody>
      </p:sp>
      <p:sp>
        <p:nvSpPr>
          <p:cNvPr id="9" name="Freihandform: Form 7">
            <a:extLst>
              <a:ext uri="{FF2B5EF4-FFF2-40B4-BE49-F238E27FC236}">
                <a16:creationId xmlns:a16="http://schemas.microsoft.com/office/drawing/2014/main" id="{58AA1020-6237-4863-9A80-CBDEA1A428B4}"/>
              </a:ext>
            </a:extLst>
          </p:cNvPr>
          <p:cNvSpPr/>
          <p:nvPr/>
        </p:nvSpPr>
        <p:spPr>
          <a:xfrm>
            <a:off x="2208356" y="4365720"/>
            <a:ext cx="2089083" cy="143964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sz="1200" b="1">
              <a:solidFill>
                <a:srgbClr val="000000"/>
              </a:solidFill>
              <a:latin typeface="Arial" pitchFamily="18"/>
              <a:ea typeface="Microsoft YaHei" pitchFamily="2"/>
              <a:cs typeface="Microsoft YaHei" pitchFamily="2"/>
            </a:endParaRP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1600" b="1">
                <a:solidFill>
                  <a:srgbClr val="000000"/>
                </a:solidFill>
                <a:latin typeface="Arial" pitchFamily="18"/>
                <a:ea typeface="Microsoft YaHei" pitchFamily="2"/>
                <a:cs typeface="Microsoft YaHei" pitchFamily="2"/>
              </a:rPr>
              <a:t>  Eltern-      Sockel-</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1600" b="1">
                <a:solidFill>
                  <a:srgbClr val="000000"/>
                </a:solidFill>
                <a:latin typeface="Arial" pitchFamily="18"/>
                <a:ea typeface="Microsoft YaHei" pitchFamily="2"/>
                <a:cs typeface="Microsoft YaHei" pitchFamily="2"/>
              </a:rPr>
              <a:t> rente</a:t>
            </a:r>
            <a:r>
              <a:rPr lang="de-DE" b="1">
                <a:solidFill>
                  <a:srgbClr val="000000"/>
                </a:solidFill>
                <a:latin typeface="Arial" pitchFamily="18"/>
                <a:ea typeface="Microsoft YaHei" pitchFamily="2"/>
                <a:cs typeface="Microsoft YaHei" pitchFamily="2"/>
              </a:rPr>
              <a:t>       </a:t>
            </a:r>
            <a:r>
              <a:rPr lang="de-DE" sz="1600" b="1">
                <a:solidFill>
                  <a:srgbClr val="000000"/>
                </a:solidFill>
                <a:latin typeface="Arial" pitchFamily="18"/>
                <a:ea typeface="Microsoft YaHei" pitchFamily="2"/>
                <a:cs typeface="Microsoft YaHei" pitchFamily="2"/>
              </a:rPr>
              <a:t>betrag</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800" b="1">
                <a:solidFill>
                  <a:srgbClr val="000000"/>
                </a:solidFill>
                <a:latin typeface="Arial" pitchFamily="18"/>
                <a:ea typeface="Microsoft YaHei" pitchFamily="2"/>
                <a:cs typeface="Microsoft YaHei" pitchFamily="2"/>
              </a:rPr>
              <a:t>___________________________________</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alte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a:t>
            </a:r>
          </a:p>
        </p:txBody>
      </p:sp>
      <p:sp>
        <p:nvSpPr>
          <p:cNvPr id="10" name="Freihandform: Form 8">
            <a:extLst>
              <a:ext uri="{FF2B5EF4-FFF2-40B4-BE49-F238E27FC236}">
                <a16:creationId xmlns:a16="http://schemas.microsoft.com/office/drawing/2014/main" id="{9FE95E77-CB25-41A0-A97D-3C1E4FB4AD6E}"/>
              </a:ext>
            </a:extLst>
          </p:cNvPr>
          <p:cNvSpPr/>
          <p:nvPr/>
        </p:nvSpPr>
        <p:spPr>
          <a:xfrm>
            <a:off x="7751640" y="1844638"/>
            <a:ext cx="2089440" cy="934919"/>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99CC00"/>
          </a:solidFill>
          <a:ln w="38157" cap="flat">
            <a:solidFill>
              <a:srgbClr val="000000"/>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Arbeitsfähige</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ohne Kinder</a:t>
            </a:r>
          </a:p>
        </p:txBody>
      </p:sp>
      <p:sp>
        <p:nvSpPr>
          <p:cNvPr id="11" name="Freihandform: Form 9">
            <a:extLst>
              <a:ext uri="{FF2B5EF4-FFF2-40B4-BE49-F238E27FC236}">
                <a16:creationId xmlns:a16="http://schemas.microsoft.com/office/drawing/2014/main" id="{071A6557-7DA4-4FBB-B633-52DA7DB23D9C}"/>
              </a:ext>
            </a:extLst>
          </p:cNvPr>
          <p:cNvSpPr/>
          <p:nvPr/>
        </p:nvSpPr>
        <p:spPr>
          <a:xfrm>
            <a:off x="2208356" y="5877005"/>
            <a:ext cx="7343637" cy="98099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Eltern und Kinderlose haben als Arbeitsfähige und im Alter bei</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vergleichbarer Lebensarbeitsleistung </a:t>
            </a:r>
            <a:r>
              <a:rPr lang="de-DE" b="1">
                <a:solidFill>
                  <a:srgbClr val="FF0066"/>
                </a:solidFill>
                <a:latin typeface="Arial" pitchFamily="18"/>
                <a:ea typeface="Microsoft YaHei" pitchFamily="2"/>
                <a:cs typeface="Microsoft YaHei" pitchFamily="2"/>
              </a:rPr>
              <a:t>ähnlichen</a:t>
            </a:r>
            <a:r>
              <a:rPr lang="de-DE" b="1" i="1">
                <a:solidFill>
                  <a:srgbClr val="000000"/>
                </a:solidFill>
                <a:latin typeface="Arial" pitchFamily="18"/>
                <a:ea typeface="Microsoft YaHei" pitchFamily="2"/>
                <a:cs typeface="Microsoft YaHei" pitchFamily="2"/>
              </a:rPr>
              <a:t> </a:t>
            </a:r>
            <a:r>
              <a:rPr lang="de-DE" b="1">
                <a:solidFill>
                  <a:srgbClr val="000000"/>
                </a:solidFill>
                <a:latin typeface="Arial" pitchFamily="18"/>
                <a:ea typeface="Microsoft YaHei" pitchFamily="2"/>
                <a:cs typeface="Microsoft YaHei" pitchFamily="2"/>
              </a:rPr>
              <a:t>Lebensstandard.</a:t>
            </a:r>
          </a:p>
        </p:txBody>
      </p:sp>
      <p:sp>
        <p:nvSpPr>
          <p:cNvPr id="12" name="Gerader Verbinder 10">
            <a:extLst>
              <a:ext uri="{FF2B5EF4-FFF2-40B4-BE49-F238E27FC236}">
                <a16:creationId xmlns:a16="http://schemas.microsoft.com/office/drawing/2014/main" id="{B1B8B593-1FE2-433C-A42C-B35F233A5FCE}"/>
              </a:ext>
            </a:extLst>
          </p:cNvPr>
          <p:cNvSpPr/>
          <p:nvPr/>
        </p:nvSpPr>
        <p:spPr>
          <a:xfrm flipH="1">
            <a:off x="7091398" y="2781358"/>
            <a:ext cx="673199" cy="36035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32397" cap="flat">
            <a:solidFill>
              <a:srgbClr val="000000"/>
            </a:solidFill>
            <a:prstDash val="solid"/>
            <a:miter/>
            <a:tailEnd type="arrow"/>
          </a:ln>
        </p:spPr>
        <p:txBody>
          <a:bodyPr vert="horz" wrap="square" lIns="91796" tIns="48600" rIns="91796" bIns="48600"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3" name="Gerader Verbinder 11">
            <a:extLst>
              <a:ext uri="{FF2B5EF4-FFF2-40B4-BE49-F238E27FC236}">
                <a16:creationId xmlns:a16="http://schemas.microsoft.com/office/drawing/2014/main" id="{D2EADC38-0758-4905-B1E3-93B7720A624F}"/>
              </a:ext>
            </a:extLst>
          </p:cNvPr>
          <p:cNvSpPr/>
          <p:nvPr/>
        </p:nvSpPr>
        <p:spPr>
          <a:xfrm>
            <a:off x="7103997" y="4076643"/>
            <a:ext cx="647642" cy="28727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32397" cap="flat">
            <a:solidFill>
              <a:srgbClr val="000000"/>
            </a:solidFill>
            <a:prstDash val="solid"/>
            <a:miter/>
            <a:tailEnd type="arrow"/>
          </a:ln>
        </p:spPr>
        <p:txBody>
          <a:bodyPr vert="horz" wrap="square" lIns="92162" tIns="48956" rIns="92162" bIns="48956"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4" name="Gerader Verbinder 12">
            <a:extLst>
              <a:ext uri="{FF2B5EF4-FFF2-40B4-BE49-F238E27FC236}">
                <a16:creationId xmlns:a16="http://schemas.microsoft.com/office/drawing/2014/main" id="{A77B1D55-0494-497A-BAE2-5315223221C4}"/>
              </a:ext>
            </a:extLst>
          </p:cNvPr>
          <p:cNvSpPr/>
          <p:nvPr/>
        </p:nvSpPr>
        <p:spPr>
          <a:xfrm>
            <a:off x="4945082" y="4076643"/>
            <a:ext cx="1435" cy="1801"/>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9363" cap="flat">
            <a:solidFill>
              <a:srgbClr val="000000"/>
            </a:solidFill>
            <a:prstDash val="solid"/>
            <a:miter/>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5" name="Gerader Verbinder 13">
            <a:extLst>
              <a:ext uri="{FF2B5EF4-FFF2-40B4-BE49-F238E27FC236}">
                <a16:creationId xmlns:a16="http://schemas.microsoft.com/office/drawing/2014/main" id="{741E4E17-5273-4FDE-8BDF-7812D95B727E}"/>
              </a:ext>
            </a:extLst>
          </p:cNvPr>
          <p:cNvSpPr/>
          <p:nvPr/>
        </p:nvSpPr>
        <p:spPr>
          <a:xfrm>
            <a:off x="8688361" y="4365720"/>
            <a:ext cx="1435" cy="647642"/>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9363" cap="flat">
            <a:solidFill>
              <a:srgbClr val="000000"/>
            </a:solidFill>
            <a:prstDash val="solid"/>
            <a:miter/>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6" name="Gerader Verbinder 14">
            <a:extLst>
              <a:ext uri="{FF2B5EF4-FFF2-40B4-BE49-F238E27FC236}">
                <a16:creationId xmlns:a16="http://schemas.microsoft.com/office/drawing/2014/main" id="{BC0BFDE4-1560-41EB-AB1F-AA5EFDD8C06A}"/>
              </a:ext>
            </a:extLst>
          </p:cNvPr>
          <p:cNvSpPr/>
          <p:nvPr/>
        </p:nvSpPr>
        <p:spPr>
          <a:xfrm>
            <a:off x="3359284" y="4365720"/>
            <a:ext cx="1435" cy="791998"/>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9363" cap="flat">
            <a:solidFill>
              <a:srgbClr val="000000"/>
            </a:solidFill>
            <a:prstDash val="solid"/>
            <a:miter/>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7" name="Gerader Verbinder 15">
            <a:extLst>
              <a:ext uri="{FF2B5EF4-FFF2-40B4-BE49-F238E27FC236}">
                <a16:creationId xmlns:a16="http://schemas.microsoft.com/office/drawing/2014/main" id="{10934279-E1B0-49A7-9806-CF264F5A2C42}"/>
              </a:ext>
            </a:extLst>
          </p:cNvPr>
          <p:cNvSpPr/>
          <p:nvPr/>
        </p:nvSpPr>
        <p:spPr>
          <a:xfrm>
            <a:off x="9264717" y="2781357"/>
            <a:ext cx="1435" cy="1584362"/>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8" name="Gerader Verbinder 16">
            <a:extLst>
              <a:ext uri="{FF2B5EF4-FFF2-40B4-BE49-F238E27FC236}">
                <a16:creationId xmlns:a16="http://schemas.microsoft.com/office/drawing/2014/main" id="{CB472823-EF7D-4C1F-A433-0F33DEEE38A9}"/>
              </a:ext>
            </a:extLst>
          </p:cNvPr>
          <p:cNvSpPr/>
          <p:nvPr/>
        </p:nvSpPr>
        <p:spPr>
          <a:xfrm flipH="1">
            <a:off x="2772842" y="3860643"/>
            <a:ext cx="2256117" cy="50507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19" name="Gerader Verbinder 17">
            <a:extLst>
              <a:ext uri="{FF2B5EF4-FFF2-40B4-BE49-F238E27FC236}">
                <a16:creationId xmlns:a16="http://schemas.microsoft.com/office/drawing/2014/main" id="{D6BFF48F-6201-4670-B56F-74586A7E4E9D}"/>
              </a:ext>
            </a:extLst>
          </p:cNvPr>
          <p:cNvSpPr/>
          <p:nvPr/>
        </p:nvSpPr>
        <p:spPr>
          <a:xfrm flipH="1">
            <a:off x="4284839" y="4076642"/>
            <a:ext cx="744477" cy="289078"/>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32397" cap="flat">
            <a:solidFill>
              <a:srgbClr val="000000"/>
            </a:solidFill>
            <a:prstDash val="solid"/>
            <a:miter/>
            <a:tailEnd type="arrow"/>
          </a:ln>
        </p:spPr>
        <p:txBody>
          <a:bodyPr vert="horz" wrap="square" lIns="92162" tIns="48956" rIns="92162" bIns="48956"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0" name="Gerader Verbinder 18">
            <a:extLst>
              <a:ext uri="{FF2B5EF4-FFF2-40B4-BE49-F238E27FC236}">
                <a16:creationId xmlns:a16="http://schemas.microsoft.com/office/drawing/2014/main" id="{324F15E0-73DB-4734-AB3D-375A59A42C36}"/>
              </a:ext>
            </a:extLst>
          </p:cNvPr>
          <p:cNvSpPr/>
          <p:nvPr/>
        </p:nvSpPr>
        <p:spPr>
          <a:xfrm>
            <a:off x="4367282" y="2709715"/>
            <a:ext cx="793799" cy="431999"/>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32397" cap="flat">
            <a:solidFill>
              <a:srgbClr val="000000"/>
            </a:solidFill>
            <a:prstDash val="solid"/>
            <a:miter/>
            <a:tailEnd type="arrow"/>
          </a:ln>
        </p:spPr>
        <p:txBody>
          <a:bodyPr vert="horz" wrap="square" lIns="92162" tIns="48956" rIns="92162" bIns="48956"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1" name="Gerader Verbinder 19">
            <a:extLst>
              <a:ext uri="{FF2B5EF4-FFF2-40B4-BE49-F238E27FC236}">
                <a16:creationId xmlns:a16="http://schemas.microsoft.com/office/drawing/2014/main" id="{1B3DB6EB-370E-4932-864C-FFAA340CE4CC}"/>
              </a:ext>
            </a:extLst>
          </p:cNvPr>
          <p:cNvSpPr/>
          <p:nvPr/>
        </p:nvSpPr>
        <p:spPr>
          <a:xfrm>
            <a:off x="4224360" y="2781357"/>
            <a:ext cx="791998" cy="431642"/>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57241" cap="flat">
            <a:solidFill>
              <a:srgbClr val="000000"/>
            </a:solidFill>
            <a:prstDash val="solid"/>
            <a:miter/>
            <a:tailEnd type="arrow"/>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2" name="Freihandform: Form 20">
            <a:extLst>
              <a:ext uri="{FF2B5EF4-FFF2-40B4-BE49-F238E27FC236}">
                <a16:creationId xmlns:a16="http://schemas.microsoft.com/office/drawing/2014/main" id="{EA714359-A19F-4B37-8BF1-145808553009}"/>
              </a:ext>
            </a:extLst>
          </p:cNvPr>
          <p:cNvSpPr/>
          <p:nvPr/>
        </p:nvSpPr>
        <p:spPr>
          <a:xfrm>
            <a:off x="10128358" y="6453359"/>
            <a:ext cx="71277" cy="144356"/>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23" name="Freihandform: Form 21">
            <a:extLst>
              <a:ext uri="{FF2B5EF4-FFF2-40B4-BE49-F238E27FC236}">
                <a16:creationId xmlns:a16="http://schemas.microsoft.com/office/drawing/2014/main" id="{FAF75BFF-003B-48DA-A9E1-F658217B20E9}"/>
              </a:ext>
            </a:extLst>
          </p:cNvPr>
          <p:cNvSpPr/>
          <p:nvPr/>
        </p:nvSpPr>
        <p:spPr>
          <a:xfrm>
            <a:off x="9696358" y="6237361"/>
            <a:ext cx="647642" cy="360355"/>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sz="1400">
                <a:solidFill>
                  <a:srgbClr val="000000"/>
                </a:solidFill>
                <a:latin typeface="Arial" pitchFamily="18"/>
                <a:ea typeface="Microsoft YaHei" pitchFamily="2"/>
                <a:cs typeface="Microsoft YaHei" pitchFamily="2"/>
              </a:rPr>
              <a:t>32</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sz="1400">
              <a:solidFill>
                <a:srgbClr val="000000"/>
              </a:solidFill>
              <a:latin typeface="Arial" pitchFamily="18"/>
              <a:ea typeface="Microsoft YaHei" pitchFamily="2"/>
              <a:cs typeface="Microsoft YaHei" pitchFamily="2"/>
            </a:endParaRPr>
          </a:p>
        </p:txBody>
      </p:sp>
      <p:sp>
        <p:nvSpPr>
          <p:cNvPr id="24" name="Freihandform: Form 22">
            <a:extLst>
              <a:ext uri="{FF2B5EF4-FFF2-40B4-BE49-F238E27FC236}">
                <a16:creationId xmlns:a16="http://schemas.microsoft.com/office/drawing/2014/main" id="{D4474910-1E77-482C-8A69-121E816956C2}"/>
              </a:ext>
            </a:extLst>
          </p:cNvPr>
          <p:cNvSpPr/>
          <p:nvPr/>
        </p:nvSpPr>
        <p:spPr>
          <a:xfrm>
            <a:off x="4943637" y="1773359"/>
            <a:ext cx="2376361" cy="791998"/>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Die Eltern sorgen</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bevorzugt für Kinder.</a:t>
            </a:r>
          </a:p>
        </p:txBody>
      </p:sp>
      <p:sp>
        <p:nvSpPr>
          <p:cNvPr id="25" name="Freihandform: Form 23">
            <a:extLst>
              <a:ext uri="{FF2B5EF4-FFF2-40B4-BE49-F238E27FC236}">
                <a16:creationId xmlns:a16="http://schemas.microsoft.com/office/drawing/2014/main" id="{DFA5BC42-357C-4879-B811-5FF9069482B6}"/>
              </a:ext>
            </a:extLst>
          </p:cNvPr>
          <p:cNvSpPr/>
          <p:nvPr/>
        </p:nvSpPr>
        <p:spPr>
          <a:xfrm>
            <a:off x="4800715" y="4508641"/>
            <a:ext cx="2447638" cy="720720"/>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solidFill>
            <a:srgbClr val="FFFFFF"/>
          </a:solidFill>
          <a:ln w="9363" cap="flat">
            <a:solidFill>
              <a:srgbClr val="FFFFFF"/>
            </a:solidFill>
            <a:prstDash val="solid"/>
            <a:miter/>
          </a:ln>
        </p:spPr>
        <p:txBody>
          <a:bodyPr vert="horz" wrap="none" lIns="90004" tIns="46798" rIns="90004" bIns="46798" anchor="ctr" anchorCtr="1" compatLnSpc="1">
            <a:noAutofit/>
          </a:bodyPr>
          <a:lstStyle/>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Die erwachsenen Kinder</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Sorgen bevorzugt</a:t>
            </a:r>
          </a:p>
          <a:p>
            <a:pPr algn="ct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r>
              <a:rPr lang="de-DE" b="1">
                <a:solidFill>
                  <a:srgbClr val="000000"/>
                </a:solidFill>
                <a:latin typeface="Arial" pitchFamily="18"/>
                <a:ea typeface="Microsoft YaHei" pitchFamily="2"/>
                <a:cs typeface="Microsoft YaHei" pitchFamily="2"/>
              </a:rPr>
              <a:t>für die Eltern.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3E5DAC9A-A112-413A-84C1-82DF0BC58900}"/>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D209FF38-7F9B-4C8B-BF2E-03D6E6967DCF}"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23</a:t>
            </a:fld>
            <a:endParaRPr lang="de-DE">
              <a:solidFill>
                <a:srgbClr val="000000"/>
              </a:solidFill>
              <a:latin typeface="Arial" pitchFamily="18"/>
              <a:ea typeface="Microsoft YaHei" pitchFamily="2"/>
              <a:cs typeface="Microsoft YaHei" pitchFamily="2"/>
            </a:endParaRPr>
          </a:p>
        </p:txBody>
      </p:sp>
      <p:sp>
        <p:nvSpPr>
          <p:cNvPr id="3" name="Titel 1">
            <a:extLst>
              <a:ext uri="{FF2B5EF4-FFF2-40B4-BE49-F238E27FC236}">
                <a16:creationId xmlns:a16="http://schemas.microsoft.com/office/drawing/2014/main" id="{AFA51868-5642-4FA4-AD48-8E3BEA916354}"/>
              </a:ext>
            </a:extLst>
          </p:cNvPr>
          <p:cNvSpPr txBox="1">
            <a:spLocks noGrp="1"/>
          </p:cNvSpPr>
          <p:nvPr>
            <p:ph type="title" idx="4294967295"/>
          </p:nvPr>
        </p:nvSpPr>
        <p:spPr>
          <a:xfrm>
            <a:off x="1981200" y="495132"/>
            <a:ext cx="8229600" cy="701731"/>
          </a:xfrm>
        </p:spPr>
        <p:txBody>
          <a:bodyPr anchorCtr="0">
            <a:spAutoFit/>
          </a:bodyPr>
          <a:lstStyle/>
          <a:p>
            <a:pPr lvl="0" algn="l"/>
            <a:r>
              <a:rPr lang="de-DE"/>
              <a:t>Zusammengefasste Folgen:</a:t>
            </a:r>
          </a:p>
        </p:txBody>
      </p:sp>
      <p:sp>
        <p:nvSpPr>
          <p:cNvPr id="4" name="Textplatzhalter 2">
            <a:extLst>
              <a:ext uri="{FF2B5EF4-FFF2-40B4-BE49-F238E27FC236}">
                <a16:creationId xmlns:a16="http://schemas.microsoft.com/office/drawing/2014/main" id="{F508F81E-08E4-44A2-B759-1D4A940CC45B}"/>
              </a:ext>
            </a:extLst>
          </p:cNvPr>
          <p:cNvSpPr txBox="1">
            <a:spLocks noGrp="1"/>
          </p:cNvSpPr>
          <p:nvPr>
            <p:ph type="body" idx="4294967295"/>
          </p:nvPr>
        </p:nvSpPr>
        <p:spPr>
          <a:xfrm>
            <a:off x="1981200" y="1600201"/>
            <a:ext cx="8229600" cy="3550203"/>
          </a:xfrm>
          <a:solidFill>
            <a:srgbClr val="99CC00"/>
          </a:solidFill>
          <a:ln w="9363">
            <a:solidFill>
              <a:srgbClr val="000000"/>
            </a:solidFill>
            <a:prstDash val="solid"/>
            <a:miter/>
          </a:ln>
        </p:spPr>
        <p:txBody>
          <a:bodyPr>
            <a:spAutoFit/>
          </a:bodyPr>
          <a:lstStyle/>
          <a:p>
            <a:pPr marL="341281" indent="-330482">
              <a:tabLst>
                <a:tab pos="341281" algn="l"/>
                <a:tab pos="447479" algn="l"/>
                <a:tab pos="896760" algn="l"/>
                <a:tab pos="1346042" algn="l"/>
                <a:tab pos="1795323" algn="l"/>
                <a:tab pos="2244604" algn="l"/>
                <a:tab pos="2693876" algn="l"/>
                <a:tab pos="3143158" algn="l"/>
                <a:tab pos="3592439" algn="l"/>
                <a:tab pos="4041720" algn="l"/>
                <a:tab pos="4491001" algn="l"/>
                <a:tab pos="4939917" algn="l"/>
                <a:tab pos="5389198" algn="l"/>
                <a:tab pos="5838480" algn="l"/>
                <a:tab pos="6287761" algn="l"/>
                <a:tab pos="6737042" algn="l"/>
                <a:tab pos="7186323" algn="l"/>
                <a:tab pos="7635596" algn="l"/>
                <a:tab pos="8084877" algn="l"/>
                <a:tab pos="8534158" algn="l"/>
                <a:tab pos="8983439" algn="l"/>
              </a:tabLst>
            </a:pPr>
            <a:endParaRPr lang="de-DE"/>
          </a:p>
          <a:p>
            <a:pPr marL="341281" indent="-330482" algn="ctr">
              <a:spcBef>
                <a:spcPts val="1100"/>
              </a:spcBef>
              <a:tabLst>
                <a:tab pos="341281" algn="l"/>
                <a:tab pos="447479" algn="l"/>
                <a:tab pos="896760" algn="l"/>
                <a:tab pos="1346042" algn="l"/>
                <a:tab pos="1795323" algn="l"/>
                <a:tab pos="2244604" algn="l"/>
                <a:tab pos="2693876" algn="l"/>
                <a:tab pos="3143158" algn="l"/>
                <a:tab pos="3592439" algn="l"/>
                <a:tab pos="4041720" algn="l"/>
                <a:tab pos="4491001" algn="l"/>
                <a:tab pos="4939917" algn="l"/>
                <a:tab pos="5389198" algn="l"/>
                <a:tab pos="5838480" algn="l"/>
                <a:tab pos="6287761" algn="l"/>
                <a:tab pos="6737042" algn="l"/>
                <a:tab pos="7186323" algn="l"/>
                <a:tab pos="7635596" algn="l"/>
                <a:tab pos="8084877" algn="l"/>
                <a:tab pos="8534158" algn="l"/>
                <a:tab pos="8983439" algn="l"/>
              </a:tabLst>
            </a:pPr>
            <a:r>
              <a:rPr lang="de-DE" sz="4400" b="1"/>
              <a:t>Leistungsgerechtigkeit</a:t>
            </a:r>
          </a:p>
          <a:p>
            <a:pPr marL="341281" indent="-330482" algn="ctr">
              <a:spcBef>
                <a:spcPts val="600"/>
              </a:spcBef>
              <a:tabLst>
                <a:tab pos="341281" algn="l"/>
                <a:tab pos="447479" algn="l"/>
                <a:tab pos="896760" algn="l"/>
                <a:tab pos="1346042" algn="l"/>
                <a:tab pos="1795323" algn="l"/>
                <a:tab pos="2244604" algn="l"/>
                <a:tab pos="2693876" algn="l"/>
                <a:tab pos="3143158" algn="l"/>
                <a:tab pos="3592439" algn="l"/>
                <a:tab pos="4041720" algn="l"/>
                <a:tab pos="4491001" algn="l"/>
                <a:tab pos="4939917" algn="l"/>
                <a:tab pos="5389198" algn="l"/>
                <a:tab pos="5838480" algn="l"/>
                <a:tab pos="6287761" algn="l"/>
                <a:tab pos="6737042" algn="l"/>
                <a:tab pos="7186323" algn="l"/>
                <a:tab pos="7635596" algn="l"/>
                <a:tab pos="8084877" algn="l"/>
                <a:tab pos="8534158" algn="l"/>
                <a:tab pos="8983439" algn="l"/>
              </a:tabLst>
            </a:pPr>
            <a:r>
              <a:rPr lang="de-DE" sz="2400" b="1"/>
              <a:t>und</a:t>
            </a:r>
          </a:p>
          <a:p>
            <a:pPr marL="341281" indent="-330482" algn="ctr">
              <a:spcBef>
                <a:spcPts val="1100"/>
              </a:spcBef>
              <a:tabLst>
                <a:tab pos="341281" algn="l"/>
                <a:tab pos="447479" algn="l"/>
                <a:tab pos="896760" algn="l"/>
                <a:tab pos="1346042" algn="l"/>
                <a:tab pos="1795323" algn="l"/>
                <a:tab pos="2244604" algn="l"/>
                <a:tab pos="2693876" algn="l"/>
                <a:tab pos="3143158" algn="l"/>
                <a:tab pos="3592439" algn="l"/>
                <a:tab pos="4041720" algn="l"/>
                <a:tab pos="4491001" algn="l"/>
                <a:tab pos="4939917" algn="l"/>
                <a:tab pos="5389198" algn="l"/>
                <a:tab pos="5838480" algn="l"/>
                <a:tab pos="6287761" algn="l"/>
                <a:tab pos="6737042" algn="l"/>
                <a:tab pos="7186323" algn="l"/>
                <a:tab pos="7635596" algn="l"/>
                <a:tab pos="8084877" algn="l"/>
                <a:tab pos="8534158" algn="l"/>
                <a:tab pos="8983439" algn="l"/>
              </a:tabLst>
            </a:pPr>
            <a:r>
              <a:rPr lang="de-DE" sz="4400" b="1"/>
              <a:t>Nachhaltigkeit</a:t>
            </a:r>
          </a:p>
          <a:p>
            <a:pPr marL="341281" indent="-330482" algn="ctr">
              <a:spcBef>
                <a:spcPts val="600"/>
              </a:spcBef>
              <a:tabLst>
                <a:tab pos="341281" algn="l"/>
                <a:tab pos="447479" algn="l"/>
                <a:tab pos="896760" algn="l"/>
                <a:tab pos="1346042" algn="l"/>
                <a:tab pos="1795323" algn="l"/>
                <a:tab pos="2244604" algn="l"/>
                <a:tab pos="2693876" algn="l"/>
                <a:tab pos="3143158" algn="l"/>
                <a:tab pos="3592439" algn="l"/>
                <a:tab pos="4041720" algn="l"/>
                <a:tab pos="4491001" algn="l"/>
                <a:tab pos="4939917" algn="l"/>
                <a:tab pos="5389198" algn="l"/>
                <a:tab pos="5838480" algn="l"/>
                <a:tab pos="6287761" algn="l"/>
                <a:tab pos="6737042" algn="l"/>
                <a:tab pos="7186323" algn="l"/>
                <a:tab pos="7635596" algn="l"/>
                <a:tab pos="8084877" algn="l"/>
                <a:tab pos="8534158" algn="l"/>
                <a:tab pos="8983439" algn="l"/>
              </a:tabLst>
            </a:pPr>
            <a:r>
              <a:rPr lang="de-DE" sz="2400" b="1"/>
              <a:t>des</a:t>
            </a:r>
          </a:p>
          <a:p>
            <a:pPr marL="341281" indent="-330482" algn="ctr">
              <a:spcBef>
                <a:spcPts val="1100"/>
              </a:spcBef>
              <a:tabLst>
                <a:tab pos="341281" algn="l"/>
                <a:tab pos="447479" algn="l"/>
                <a:tab pos="896760" algn="l"/>
                <a:tab pos="1346042" algn="l"/>
                <a:tab pos="1795323" algn="l"/>
                <a:tab pos="2244604" algn="l"/>
                <a:tab pos="2693876" algn="l"/>
                <a:tab pos="3143158" algn="l"/>
                <a:tab pos="3592439" algn="l"/>
                <a:tab pos="4041720" algn="l"/>
                <a:tab pos="4491001" algn="l"/>
                <a:tab pos="4939917" algn="l"/>
                <a:tab pos="5389198" algn="l"/>
                <a:tab pos="5838480" algn="l"/>
                <a:tab pos="6287761" algn="l"/>
                <a:tab pos="6737042" algn="l"/>
                <a:tab pos="7186323" algn="l"/>
                <a:tab pos="7635596" algn="l"/>
                <a:tab pos="8084877" algn="l"/>
                <a:tab pos="8534158" algn="l"/>
                <a:tab pos="8983439" algn="l"/>
              </a:tabLst>
            </a:pPr>
            <a:r>
              <a:rPr lang="de-DE" sz="4400" b="1"/>
              <a:t>Sozialsystems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BE5408D3-A891-41D6-983B-25050D711683}"/>
              </a:ext>
            </a:extLst>
          </p:cNvPr>
          <p:cNvSpPr txBox="1"/>
          <p:nvPr/>
        </p:nvSpPr>
        <p:spPr>
          <a:xfrm>
            <a:off x="8077084" y="6244923"/>
            <a:ext cx="2121124" cy="463683"/>
          </a:xfrm>
          <a:prstGeom prst="rect">
            <a:avLst/>
          </a:prstGeom>
          <a:noFill/>
          <a:ln cap="flat">
            <a:noFill/>
          </a:ln>
        </p:spPr>
        <p:txBody>
          <a:bodyPr vert="horz" wrap="square" lIns="90004" tIns="46798" rIns="90004" bIns="46798" anchor="t"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fld id="{124B54CE-0AC4-4121-879B-ABF4804ECDE9}" type="slidenum">
              <a:rPr lang="de-DE">
                <a:solidFill>
                  <a:srgbClr val="000000"/>
                </a:solidFill>
                <a:latin typeface="Arial" pitchFamily="18"/>
                <a:ea typeface="Microsoft YaHei" pitchFamily="2"/>
                <a:cs typeface="Microsoft YaHei" pitchFamily="2"/>
              </a:rPr>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t>24</a:t>
            </a:fld>
            <a:endParaRPr lang="de-DE">
              <a:solidFill>
                <a:srgbClr val="000000"/>
              </a:solidFill>
              <a:latin typeface="Arial" pitchFamily="18"/>
              <a:ea typeface="Microsoft YaHei" pitchFamily="2"/>
              <a:cs typeface="Microsoft YaHei" pitchFamily="2"/>
            </a:endParaRPr>
          </a:p>
        </p:txBody>
      </p:sp>
      <p:sp>
        <p:nvSpPr>
          <p:cNvPr id="3" name="Freihandform: Form 1">
            <a:extLst>
              <a:ext uri="{FF2B5EF4-FFF2-40B4-BE49-F238E27FC236}">
                <a16:creationId xmlns:a16="http://schemas.microsoft.com/office/drawing/2014/main" id="{375167FF-BB5C-4305-8BDE-0858886DB0D3}"/>
              </a:ext>
            </a:extLst>
          </p:cNvPr>
          <p:cNvSpPr/>
          <p:nvPr/>
        </p:nvSpPr>
        <p:spPr>
          <a:xfrm>
            <a:off x="8077085" y="6245279"/>
            <a:ext cx="2133715" cy="47628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none" lIns="90004" tIns="46798" rIns="90004" bIns="46798" anchor="ctr" anchorCtr="0" compatLnSpc="1">
            <a:noAutofit/>
          </a:bodyPr>
          <a:lstStyle/>
          <a:p>
            <a:pP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sz="1800" b="0" i="0" u="none" strike="noStrike" kern="0" cap="none" spc="0" baseline="0">
                <a:solidFill>
                  <a:srgbClr val="000000"/>
                </a:solidFill>
                <a:uFillTx/>
              </a:defRPr>
            </a:pPr>
            <a:endParaRPr lang="de-DE">
              <a:solidFill>
                <a:srgbClr val="000000"/>
              </a:solidFill>
              <a:latin typeface="Arial" pitchFamily="18"/>
              <a:ea typeface="Microsoft YaHei" pitchFamily="2"/>
              <a:cs typeface="Microsoft YaHei" pitchFamily="2"/>
            </a:endParaRPr>
          </a:p>
        </p:txBody>
      </p:sp>
      <p:sp>
        <p:nvSpPr>
          <p:cNvPr id="4" name="Freihandform: Form 2">
            <a:extLst>
              <a:ext uri="{FF2B5EF4-FFF2-40B4-BE49-F238E27FC236}">
                <a16:creationId xmlns:a16="http://schemas.microsoft.com/office/drawing/2014/main" id="{BBADE70E-BC33-4F2C-87D1-D8179D1F7C9D}"/>
              </a:ext>
            </a:extLst>
          </p:cNvPr>
          <p:cNvSpPr/>
          <p:nvPr/>
        </p:nvSpPr>
        <p:spPr>
          <a:xfrm>
            <a:off x="1935123" y="1339917"/>
            <a:ext cx="8229600" cy="4525923"/>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cap="flat">
            <a:noFill/>
            <a:prstDash val="solid"/>
          </a:ln>
        </p:spPr>
        <p:txBody>
          <a:bodyPr vert="horz" wrap="square" lIns="91440" tIns="45720" rIns="91440" bIns="45720" anchor="t" anchorCtr="0" compatLnSpc="1">
            <a:noAutofit/>
          </a:bodyPr>
          <a:lstStyle/>
          <a:p>
            <a:pPr marL="342717" indent="-330116">
              <a:lnSpc>
                <a:spcPct val="80000"/>
              </a:lnSpc>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3200" dirty="0">
              <a:solidFill>
                <a:srgbClr val="000000"/>
              </a:solidFill>
              <a:latin typeface="Arial" pitchFamily="18"/>
              <a:ea typeface="Microsoft YaHei" pitchFamily="2"/>
              <a:cs typeface="Microsoft YaHei" pitchFamily="2"/>
            </a:endParaRPr>
          </a:p>
          <a:p>
            <a:pPr marL="342717" indent="-330116">
              <a:lnSpc>
                <a:spcPct val="80000"/>
              </a:lnSpc>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3200" dirty="0">
              <a:solidFill>
                <a:srgbClr val="000000"/>
              </a:solidFill>
              <a:latin typeface="Arial" pitchFamily="18"/>
              <a:ea typeface="Microsoft YaHei" pitchFamily="2"/>
              <a:cs typeface="Microsoft YaHei" pitchFamily="2"/>
            </a:endParaRPr>
          </a:p>
          <a:p>
            <a:pPr marL="342717" indent="-330116">
              <a:lnSpc>
                <a:spcPct val="80000"/>
              </a:lnSpc>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2000" dirty="0">
              <a:solidFill>
                <a:srgbClr val="000000"/>
              </a:solidFill>
              <a:latin typeface="Arial" pitchFamily="18"/>
              <a:ea typeface="Microsoft YaHei" pitchFamily="2"/>
              <a:cs typeface="Microsoft YaHei" pitchFamily="2"/>
            </a:endParaRPr>
          </a:p>
          <a:p>
            <a:pPr marL="342717" indent="-330116">
              <a:lnSpc>
                <a:spcPct val="80000"/>
              </a:lnSpc>
              <a:spcBef>
                <a:spcPts val="8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000" dirty="0">
                <a:solidFill>
                  <a:srgbClr val="000000"/>
                </a:solidFill>
                <a:latin typeface="Arial" pitchFamily="18"/>
                <a:ea typeface="Microsoft YaHei" pitchFamily="2"/>
                <a:cs typeface="Microsoft YaHei" pitchFamily="2"/>
              </a:rPr>
              <a:t>Autor:</a:t>
            </a:r>
          </a:p>
          <a:p>
            <a:pPr marL="342717" indent="-330116">
              <a:lnSpc>
                <a:spcPct val="80000"/>
              </a:lnSpc>
              <a:spcBef>
                <a:spcPts val="6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400" b="1" dirty="0">
                <a:solidFill>
                  <a:srgbClr val="000000"/>
                </a:solidFill>
                <a:latin typeface="Arial" pitchFamily="18"/>
                <a:ea typeface="Microsoft YaHei" pitchFamily="2"/>
                <a:cs typeface="Microsoft YaHei" pitchFamily="2"/>
              </a:rPr>
              <a:t>Dr. Johannes Resch</a:t>
            </a:r>
          </a:p>
          <a:p>
            <a:pPr marL="342717" indent="-330116">
              <a:lnSpc>
                <a:spcPct val="80000"/>
              </a:lnSpc>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000" dirty="0">
                <a:solidFill>
                  <a:srgbClr val="000000"/>
                </a:solidFill>
                <a:latin typeface="Arial" pitchFamily="18"/>
                <a:ea typeface="Microsoft YaHei" pitchFamily="2"/>
                <a:cs typeface="Microsoft YaHei" pitchFamily="2"/>
              </a:rPr>
              <a:t>Arzt für Neurologie und Psychiatrie</a:t>
            </a:r>
          </a:p>
          <a:p>
            <a:pPr marL="342717" indent="-330116">
              <a:lnSpc>
                <a:spcPct val="80000"/>
              </a:lnSpc>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000" dirty="0">
                <a:solidFill>
                  <a:srgbClr val="000000"/>
                </a:solidFill>
                <a:latin typeface="Arial" pitchFamily="18"/>
                <a:ea typeface="Microsoft YaHei" pitchFamily="2"/>
                <a:cs typeface="Microsoft YaHei" pitchFamily="2"/>
              </a:rPr>
              <a:t>Arzt für Arbeitsmedizin</a:t>
            </a:r>
          </a:p>
          <a:p>
            <a:pPr marL="342717" indent="-330116">
              <a:lnSpc>
                <a:spcPct val="80000"/>
              </a:lnSpc>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000" dirty="0">
                <a:solidFill>
                  <a:srgbClr val="000000"/>
                </a:solidFill>
                <a:latin typeface="Arial" pitchFamily="18"/>
                <a:ea typeface="Microsoft YaHei" pitchFamily="2"/>
                <a:cs typeface="Microsoft YaHei" pitchFamily="2"/>
              </a:rPr>
              <a:t>Zusatzbezeichnung Sozialmedizin</a:t>
            </a:r>
          </a:p>
          <a:p>
            <a:pPr marL="342717" indent="-330116">
              <a:lnSpc>
                <a:spcPct val="80000"/>
              </a:lnSpc>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000" dirty="0">
                <a:solidFill>
                  <a:srgbClr val="CCCCFF"/>
                </a:solidFill>
                <a:latin typeface="Arial" pitchFamily="18"/>
                <a:ea typeface="Microsoft YaHei" pitchFamily="2"/>
                <a:cs typeface="Microsoft YaHei" pitchFamily="2"/>
                <a:hlinkClick r:id="rId3"/>
              </a:rPr>
              <a:t>Johannes.Resch@t-online.de</a:t>
            </a:r>
          </a:p>
          <a:p>
            <a:pPr marL="342717" indent="-330116">
              <a:lnSpc>
                <a:spcPct val="80000"/>
              </a:lnSpc>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000" dirty="0">
                <a:solidFill>
                  <a:srgbClr val="CCCCFF"/>
                </a:solidFill>
                <a:latin typeface="Arial" pitchFamily="18"/>
                <a:ea typeface="Microsoft YaHei" pitchFamily="2"/>
                <a:cs typeface="Microsoft YaHei" pitchFamily="2"/>
                <a:hlinkClick r:id="rId4"/>
              </a:rPr>
              <a:t>www.johannes-resch.de</a:t>
            </a:r>
          </a:p>
          <a:p>
            <a:pPr marL="342717" indent="-330116">
              <a:lnSpc>
                <a:spcPct val="80000"/>
              </a:lnSpc>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endParaRPr lang="de-DE" sz="2000" dirty="0">
              <a:solidFill>
                <a:srgbClr val="000000"/>
              </a:solidFill>
              <a:latin typeface="Arial" pitchFamily="18"/>
              <a:ea typeface="Microsoft YaHei" pitchFamily="2"/>
              <a:cs typeface="Microsoft YaHei" pitchFamily="2"/>
            </a:endParaRPr>
          </a:p>
          <a:p>
            <a:pPr marL="342717" indent="-330116">
              <a:lnSpc>
                <a:spcPct val="80000"/>
              </a:lnSpc>
              <a:spcBef>
                <a:spcPts val="500"/>
              </a:spcBef>
              <a:tabLst>
                <a:tab pos="342717" algn="l"/>
                <a:tab pos="791632" algn="l"/>
                <a:tab pos="1240913" algn="l"/>
                <a:tab pos="1690195" algn="l"/>
                <a:tab pos="2139476" algn="l"/>
                <a:tab pos="2588757" algn="l"/>
                <a:tab pos="3038039" algn="l"/>
                <a:tab pos="3487320" algn="l"/>
                <a:tab pos="3936592" algn="l"/>
                <a:tab pos="4385873" algn="l"/>
                <a:tab pos="4835155" algn="l"/>
                <a:tab pos="5284436" algn="l"/>
                <a:tab pos="5733717" algn="l"/>
                <a:tab pos="6182998" algn="l"/>
                <a:tab pos="6632280" algn="l"/>
                <a:tab pos="7081561" algn="l"/>
                <a:tab pos="7530833" algn="l"/>
                <a:tab pos="7980114" algn="l"/>
                <a:tab pos="8429396" algn="l"/>
                <a:tab pos="8878677" algn="l"/>
                <a:tab pos="9327958" algn="l"/>
              </a:tabLst>
              <a:defRPr sz="1800" b="0" i="0" u="none" strike="noStrike" kern="0" cap="none" spc="0" baseline="0">
                <a:solidFill>
                  <a:srgbClr val="000000"/>
                </a:solidFill>
                <a:uFillTx/>
              </a:defRPr>
            </a:pPr>
            <a:r>
              <a:rPr lang="de-DE" sz="2000" dirty="0">
                <a:solidFill>
                  <a:srgbClr val="000000"/>
                </a:solidFill>
                <a:latin typeface="Arial" pitchFamily="18"/>
                <a:ea typeface="Microsoft YaHei" pitchFamily="2"/>
                <a:cs typeface="Microsoft YaHei" pitchFamily="2"/>
              </a:rPr>
              <a:t>                                                                     Datum: 26. 01. 2022</a:t>
            </a:r>
          </a:p>
        </p:txBody>
      </p:sp>
    </p:spTree>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1029</Words>
  <Application>Microsoft Office PowerPoint</Application>
  <PresentationFormat>Breitbild</PresentationFormat>
  <Paragraphs>309</Paragraphs>
  <Slides>24</Slides>
  <Notes>20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24</vt:i4>
      </vt:variant>
    </vt:vector>
  </HeadingPairs>
  <TitlesOfParts>
    <vt:vector size="28" baseType="lpstr">
      <vt:lpstr>Arial</vt:lpstr>
      <vt:lpstr>Calibri</vt:lpstr>
      <vt:lpstr>Calibri Light</vt:lpstr>
      <vt:lpstr>Office</vt:lpstr>
      <vt:lpstr>Die Enteignung der Eltern durch unser Sozialrecht</vt:lpstr>
      <vt:lpstr>PowerPoint-Präsentation</vt:lpstr>
      <vt:lpstr>PowerPoint-Präsentation</vt:lpstr>
      <vt:lpstr>PowerPoint-Präsentation</vt:lpstr>
      <vt:lpstr>PowerPoint-Präsentation</vt:lpstr>
      <vt:lpstr>PowerPoint-Präsentation</vt:lpstr>
      <vt:lpstr>PowerPoint-Präsentation</vt:lpstr>
      <vt:lpstr>Fremdbetreuung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Zusammengefasste Folgen: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 Enteignung der Eltern durch unser Sozialrecht</dc:title>
  <dc:creator>Johannes Resch</dc:creator>
  <cp:lastModifiedBy>Johannes Resch</cp:lastModifiedBy>
  <cp:revision>1</cp:revision>
  <dcterms:created xsi:type="dcterms:W3CDTF">2022-03-07T17:21:29Z</dcterms:created>
  <dcterms:modified xsi:type="dcterms:W3CDTF">2022-03-07T17:35:51Z</dcterms:modified>
</cp:coreProperties>
</file>